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1079" r:id="rId2"/>
    <p:sldId id="516" r:id="rId3"/>
    <p:sldId id="1049" r:id="rId4"/>
    <p:sldId id="979" r:id="rId5"/>
    <p:sldId id="999" r:id="rId6"/>
    <p:sldId id="1050" r:id="rId7"/>
    <p:sldId id="1051" r:id="rId8"/>
    <p:sldId id="1052" r:id="rId9"/>
    <p:sldId id="1054" r:id="rId10"/>
    <p:sldId id="1053" r:id="rId11"/>
    <p:sldId id="1080" r:id="rId12"/>
    <p:sldId id="1007" r:id="rId13"/>
    <p:sldId id="1077" r:id="rId14"/>
    <p:sldId id="1078" r:id="rId15"/>
    <p:sldId id="1055" r:id="rId16"/>
    <p:sldId id="1081" r:id="rId17"/>
    <p:sldId id="1082" r:id="rId18"/>
    <p:sldId id="1056" r:id="rId19"/>
    <p:sldId id="1083" r:id="rId20"/>
    <p:sldId id="1057" r:id="rId21"/>
    <p:sldId id="1058" r:id="rId22"/>
    <p:sldId id="1059" r:id="rId23"/>
    <p:sldId id="1060" r:id="rId24"/>
    <p:sldId id="1061" r:id="rId25"/>
    <p:sldId id="1062" r:id="rId26"/>
    <p:sldId id="1063" r:id="rId27"/>
    <p:sldId id="1064" r:id="rId28"/>
    <p:sldId id="1066" r:id="rId29"/>
    <p:sldId id="1065" r:id="rId30"/>
    <p:sldId id="1069" r:id="rId31"/>
    <p:sldId id="1084" r:id="rId32"/>
    <p:sldId id="1085" r:id="rId33"/>
    <p:sldId id="1086" r:id="rId34"/>
    <p:sldId id="1087" r:id="rId35"/>
    <p:sldId id="1067" r:id="rId36"/>
    <p:sldId id="1068" r:id="rId37"/>
    <p:sldId id="1070" r:id="rId38"/>
    <p:sldId id="1071" r:id="rId39"/>
    <p:sldId id="1072" r:id="rId40"/>
    <p:sldId id="1073" r:id="rId41"/>
    <p:sldId id="1074" r:id="rId42"/>
    <p:sldId id="1075" r:id="rId43"/>
    <p:sldId id="1076"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4">
          <p15:clr>
            <a:srgbClr val="A4A3A4"/>
          </p15:clr>
        </p15:guide>
        <p15:guide id="2" pos="2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E79"/>
    <a:srgbClr val="FF0000"/>
    <a:srgbClr val="FF40FF"/>
    <a:srgbClr val="0432FF"/>
    <a:srgbClr val="5188BF"/>
    <a:srgbClr val="00FA00"/>
    <a:srgbClr val="FCBE01"/>
    <a:srgbClr val="FFE8CB"/>
    <a:srgbClr val="FFF4E7"/>
    <a:srgbClr val="F2E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8308" autoAdjust="0"/>
  </p:normalViewPr>
  <p:slideViewPr>
    <p:cSldViewPr snapToGrid="0">
      <p:cViewPr varScale="1">
        <p:scale>
          <a:sx n="97" d="100"/>
          <a:sy n="97" d="100"/>
        </p:scale>
        <p:origin x="2626" y="72"/>
      </p:cViewPr>
      <p:guideLst>
        <p:guide orient="horz" pos="2534"/>
        <p:guide pos="2886"/>
      </p:guideLst>
    </p:cSldViewPr>
  </p:slideViewPr>
  <p:outlineViewPr>
    <p:cViewPr>
      <p:scale>
        <a:sx n="50" d="100"/>
        <a:sy n="50"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2024/7/16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10</a:t>
            </a:fld>
            <a:endParaRPr lang="zh-CN" altLang="en-US"/>
          </a:p>
        </p:txBody>
      </p:sp>
    </p:spTree>
    <p:extLst>
      <p:ext uri="{BB962C8B-B14F-4D97-AF65-F5344CB8AC3E}">
        <p14:creationId xmlns:p14="http://schemas.microsoft.com/office/powerpoint/2010/main" val="317567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11</a:t>
            </a:fld>
            <a:endParaRPr lang="zh-CN" altLang="en-US"/>
          </a:p>
        </p:txBody>
      </p:sp>
    </p:spTree>
    <p:extLst>
      <p:ext uri="{BB962C8B-B14F-4D97-AF65-F5344CB8AC3E}">
        <p14:creationId xmlns:p14="http://schemas.microsoft.com/office/powerpoint/2010/main" val="267232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13</a:t>
            </a:fld>
            <a:endParaRPr lang="zh-CN" altLang="en-US"/>
          </a:p>
        </p:txBody>
      </p:sp>
    </p:spTree>
    <p:extLst>
      <p:ext uri="{BB962C8B-B14F-4D97-AF65-F5344CB8AC3E}">
        <p14:creationId xmlns:p14="http://schemas.microsoft.com/office/powerpoint/2010/main" val="4257239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14</a:t>
            </a:fld>
            <a:endParaRPr lang="zh-CN" altLang="en-US"/>
          </a:p>
        </p:txBody>
      </p:sp>
    </p:spTree>
    <p:extLst>
      <p:ext uri="{BB962C8B-B14F-4D97-AF65-F5344CB8AC3E}">
        <p14:creationId xmlns:p14="http://schemas.microsoft.com/office/powerpoint/2010/main" val="181425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15</a:t>
            </a:fld>
            <a:endParaRPr lang="zh-CN" altLang="en-US"/>
          </a:p>
        </p:txBody>
      </p:sp>
    </p:spTree>
    <p:extLst>
      <p:ext uri="{BB962C8B-B14F-4D97-AF65-F5344CB8AC3E}">
        <p14:creationId xmlns:p14="http://schemas.microsoft.com/office/powerpoint/2010/main" val="2956912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非常重要，不同的</a:t>
            </a:r>
            <a:r>
              <a:rPr lang="en-US" altLang="zh-CN" dirty="0"/>
              <a:t>k</a:t>
            </a:r>
            <a:r>
              <a:rPr lang="zh-CN" altLang="en-US" dirty="0"/>
              <a:t>，以及不同的随机初始化值可能会导致完全不一样的结果</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16</a:t>
            </a:fld>
            <a:endParaRPr lang="zh-CN" altLang="en-US"/>
          </a:p>
        </p:txBody>
      </p:sp>
    </p:spTree>
    <p:extLst>
      <p:ext uri="{BB962C8B-B14F-4D97-AF65-F5344CB8AC3E}">
        <p14:creationId xmlns:p14="http://schemas.microsoft.com/office/powerpoint/2010/main" val="426742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https://www.kdnuggets.com/2019/08/introduction-image-segmentation-k-means-clustering.html</a:t>
            </a: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17</a:t>
            </a:fld>
            <a:endParaRPr lang="zh-CN" altLang="en-US"/>
          </a:p>
        </p:txBody>
      </p:sp>
    </p:spTree>
    <p:extLst>
      <p:ext uri="{BB962C8B-B14F-4D97-AF65-F5344CB8AC3E}">
        <p14:creationId xmlns:p14="http://schemas.microsoft.com/office/powerpoint/2010/main" val="227125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a:t>
            </a:fld>
            <a:endParaRPr lang="zh-CN" altLang="en-US"/>
          </a:p>
        </p:txBody>
      </p:sp>
    </p:spTree>
    <p:extLst>
      <p:ext uri="{BB962C8B-B14F-4D97-AF65-F5344CB8AC3E}">
        <p14:creationId xmlns:p14="http://schemas.microsoft.com/office/powerpoint/2010/main" val="1950603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怎样是一个好阈值？</a:t>
                </a:r>
                <a:br>
                  <a:rPr lang="en-US" altLang="zh-CN" dirty="0"/>
                </a:br>
                <a:r>
                  <a:rPr lang="zh-CN" altLang="en-US" dirty="0"/>
                  <a:t>方法</a:t>
                </a:r>
                <a:r>
                  <a:rPr lang="en-US" altLang="zh-CN" dirty="0"/>
                  <a:t>1. </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i="1" dirty="0" smtClean="0">
                            <a:latin typeface="Cambria Math" panose="02040503050406030204" pitchFamily="18" charset="0"/>
                          </a:rPr>
                          <m:t>𝜎</m:t>
                        </m:r>
                      </m:e>
                      <m:sub>
                        <m:r>
                          <a:rPr lang="en-US" altLang="zh-CN" i="1" dirty="0" smtClean="0">
                            <a:latin typeface="Cambria Math" panose="02040503050406030204" pitchFamily="18" charset="0"/>
                          </a:rPr>
                          <m:t>1</m:t>
                        </m:r>
                      </m:sub>
                      <m:sup>
                        <m:r>
                          <a:rPr lang="en-US" altLang="zh-CN" b="0" i="1" dirty="0" smtClean="0">
                            <a:latin typeface="Cambria Math" panose="02040503050406030204" pitchFamily="18" charset="0"/>
                          </a:rPr>
                          <m:t>2</m:t>
                        </m:r>
                      </m:sup>
                    </m:sSubSup>
                    <m:r>
                      <a:rPr lang="zh-CN" altLang="en-US" i="1" dirty="0" smtClean="0">
                        <a:latin typeface="Cambria Math" panose="02040503050406030204" pitchFamily="18" charset="0"/>
                      </a:rPr>
                      <m:t>与</m:t>
                    </m:r>
                    <m:sSubSup>
                      <m:sSubSupPr>
                        <m:ctrlPr>
                          <a:rPr lang="en-US" altLang="zh-CN" b="0" i="1" dirty="0" smtClean="0">
                            <a:latin typeface="Cambria Math" panose="02040503050406030204" pitchFamily="18" charset="0"/>
                          </a:rPr>
                        </m:ctrlPr>
                      </m:sSubSupPr>
                      <m:e>
                        <m:r>
                          <a:rPr lang="en-US" altLang="zh-CN" i="1" dirty="0" smtClean="0">
                            <a:latin typeface="Cambria Math" panose="02040503050406030204" pitchFamily="18" charset="0"/>
                          </a:rPr>
                          <m:t>𝜎</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oMath>
                </a14:m>
                <a:r>
                  <a:rPr lang="zh-CN" altLang="en-US" dirty="0"/>
                  <a:t>数值都很小，表明区域内非常凝聚；</a:t>
                </a:r>
                <a:endParaRPr lang="en-US" altLang="zh-CN" dirty="0"/>
              </a:p>
              <a:p>
                <a:r>
                  <a:rPr lang="zh-CN" altLang="en-US" dirty="0"/>
                  <a:t>方法</a:t>
                </a:r>
                <a:r>
                  <a:rPr lang="en-US" altLang="zh-CN" dirty="0"/>
                  <a:t>2. </a:t>
                </a:r>
                <a:r>
                  <a:rPr lang="zh-CN" altLang="en-US" dirty="0"/>
                  <a:t>左边均值到整体均值与右边均值到整体均值差异越大越好，即类间方差</a:t>
                </a:r>
              </a:p>
            </p:txBody>
          </p:sp>
        </mc:Choice>
        <mc:Fallback xmlns="">
          <p:sp>
            <p:nvSpPr>
              <p:cNvPr id="3" name="备注占位符 2"/>
              <p:cNvSpPr>
                <a:spLocks noGrp="1"/>
              </p:cNvSpPr>
              <p:nvPr>
                <p:ph type="body" idx="1"/>
              </p:nvPr>
            </p:nvSpPr>
            <p:spPr/>
            <p:txBody>
              <a:bodyPr/>
              <a:lstStyle/>
              <a:p>
                <a:r>
                  <a:rPr lang="zh-CN" altLang="en-US" dirty="0"/>
                  <a:t>怎样是一个好阈值？</a:t>
                </a:r>
                <a:br>
                  <a:rPr lang="en-US" altLang="zh-CN" dirty="0"/>
                </a:br>
                <a:r>
                  <a:rPr lang="zh-CN" altLang="en-US" dirty="0"/>
                  <a:t>方法</a:t>
                </a:r>
                <a:r>
                  <a:rPr lang="en-US" altLang="zh-CN" dirty="0"/>
                  <a:t>1. </a:t>
                </a:r>
                <a:r>
                  <a:rPr lang="en-US" altLang="zh-CN" i="0" dirty="0">
                    <a:latin typeface="Cambria Math" panose="02040503050406030204" pitchFamily="18" charset="0"/>
                  </a:rPr>
                  <a:t>𝜎</a:t>
                </a:r>
                <a:r>
                  <a:rPr lang="en-US" altLang="zh-CN" b="0" i="0" dirty="0">
                    <a:latin typeface="Cambria Math" panose="02040503050406030204" pitchFamily="18" charset="0"/>
                  </a:rPr>
                  <a:t>_</a:t>
                </a:r>
                <a:r>
                  <a:rPr lang="en-US" altLang="zh-CN" i="0" dirty="0">
                    <a:latin typeface="Cambria Math" panose="02040503050406030204" pitchFamily="18" charset="0"/>
                  </a:rPr>
                  <a:t>1^</a:t>
                </a:r>
                <a:r>
                  <a:rPr lang="en-US" altLang="zh-CN" b="0" i="0" dirty="0">
                    <a:latin typeface="Cambria Math" panose="02040503050406030204" pitchFamily="18" charset="0"/>
                  </a:rPr>
                  <a:t>2</a:t>
                </a:r>
                <a:r>
                  <a:rPr lang="zh-CN" altLang="en-US" b="0" i="0" dirty="0">
                    <a:latin typeface="Cambria Math" panose="02040503050406030204" pitchFamily="18" charset="0"/>
                  </a:rPr>
                  <a:t> </a:t>
                </a:r>
                <a:r>
                  <a:rPr lang="zh-CN" altLang="en-US" i="0" dirty="0">
                    <a:latin typeface="Cambria Math" panose="02040503050406030204" pitchFamily="18" charset="0"/>
                  </a:rPr>
                  <a:t>与</a:t>
                </a:r>
                <a:r>
                  <a:rPr lang="en-US" altLang="zh-CN" i="0" dirty="0">
                    <a:latin typeface="Cambria Math" panose="02040503050406030204" pitchFamily="18" charset="0"/>
                  </a:rPr>
                  <a:t>𝜎</a:t>
                </a:r>
                <a:r>
                  <a:rPr lang="en-US" altLang="zh-CN" b="0" i="0" dirty="0">
                    <a:latin typeface="Cambria Math" panose="02040503050406030204" pitchFamily="18" charset="0"/>
                  </a:rPr>
                  <a:t>_2^2</a:t>
                </a:r>
                <a:r>
                  <a:rPr lang="zh-CN" altLang="en-US" dirty="0"/>
                  <a:t>数值都很小，表明区域内非常凝聚；</a:t>
                </a:r>
                <a:endParaRPr lang="en-US" altLang="zh-CN" dirty="0"/>
              </a:p>
              <a:p>
                <a:r>
                  <a:rPr lang="zh-CN" altLang="en-US" dirty="0"/>
                  <a:t>方法</a:t>
                </a:r>
                <a:r>
                  <a:rPr lang="en-US" altLang="zh-CN" dirty="0"/>
                  <a:t>2. </a:t>
                </a:r>
                <a:r>
                  <a:rPr lang="zh-CN" altLang="en-US" dirty="0"/>
                  <a:t>左边均值到整体均值与右边均值到整体均值差异越大越好，即类间方差</a:t>
                </a:r>
              </a:p>
            </p:txBody>
          </p:sp>
        </mc:Fallback>
      </mc:AlternateContent>
      <p:sp>
        <p:nvSpPr>
          <p:cNvPr id="4" name="灯片编号占位符 3"/>
          <p:cNvSpPr>
            <a:spLocks noGrp="1"/>
          </p:cNvSpPr>
          <p:nvPr>
            <p:ph type="sldNum" sz="quarter" idx="10"/>
          </p:nvPr>
        </p:nvSpPr>
        <p:spPr/>
        <p:txBody>
          <a:bodyPr/>
          <a:lstStyle/>
          <a:p>
            <a:fld id="{ADEA54C2-C155-401B-88BE-B08BCC95FB55}" type="slidenum">
              <a:rPr lang="zh-CN" altLang="en-US" smtClean="0"/>
              <a:t>19</a:t>
            </a:fld>
            <a:endParaRPr lang="zh-CN" altLang="en-US"/>
          </a:p>
        </p:txBody>
      </p:sp>
    </p:spTree>
    <p:extLst>
      <p:ext uri="{BB962C8B-B14F-4D97-AF65-F5344CB8AC3E}">
        <p14:creationId xmlns:p14="http://schemas.microsoft.com/office/powerpoint/2010/main" val="304182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a:t>
            </a:fld>
            <a:endParaRPr lang="zh-CN" altLang="en-US"/>
          </a:p>
        </p:txBody>
      </p:sp>
    </p:spTree>
    <p:extLst>
      <p:ext uri="{BB962C8B-B14F-4D97-AF65-F5344CB8AC3E}">
        <p14:creationId xmlns:p14="http://schemas.microsoft.com/office/powerpoint/2010/main" val="1008372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a:t>
            </a:fld>
            <a:endParaRPr lang="zh-CN" altLang="en-US"/>
          </a:p>
        </p:txBody>
      </p:sp>
    </p:spTree>
    <p:extLst>
      <p:ext uri="{BB962C8B-B14F-4D97-AF65-F5344CB8AC3E}">
        <p14:creationId xmlns:p14="http://schemas.microsoft.com/office/powerpoint/2010/main" val="193154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a:t>
            </a:fld>
            <a:endParaRPr lang="zh-CN" altLang="en-US"/>
          </a:p>
        </p:txBody>
      </p:sp>
    </p:spTree>
    <p:extLst>
      <p:ext uri="{BB962C8B-B14F-4D97-AF65-F5344CB8AC3E}">
        <p14:creationId xmlns:p14="http://schemas.microsoft.com/office/powerpoint/2010/main" val="582187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a:t>
            </a:fld>
            <a:endParaRPr lang="zh-CN" altLang="en-US"/>
          </a:p>
        </p:txBody>
      </p:sp>
    </p:spTree>
    <p:extLst>
      <p:ext uri="{BB962C8B-B14F-4D97-AF65-F5344CB8AC3E}">
        <p14:creationId xmlns:p14="http://schemas.microsoft.com/office/powerpoint/2010/main" val="2902551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a:t>
            </a:fld>
            <a:endParaRPr lang="zh-CN" altLang="en-US"/>
          </a:p>
        </p:txBody>
      </p:sp>
    </p:spTree>
    <p:extLst>
      <p:ext uri="{BB962C8B-B14F-4D97-AF65-F5344CB8AC3E}">
        <p14:creationId xmlns:p14="http://schemas.microsoft.com/office/powerpoint/2010/main" val="1045478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25</a:t>
            </a:fld>
            <a:endParaRPr lang="zh-CN" altLang="en-US"/>
          </a:p>
        </p:txBody>
      </p:sp>
    </p:spTree>
    <p:extLst>
      <p:ext uri="{BB962C8B-B14F-4D97-AF65-F5344CB8AC3E}">
        <p14:creationId xmlns:p14="http://schemas.microsoft.com/office/powerpoint/2010/main" val="3443607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26</a:t>
            </a:fld>
            <a:endParaRPr lang="zh-CN" altLang="en-US"/>
          </a:p>
        </p:txBody>
      </p:sp>
    </p:spTree>
    <p:extLst>
      <p:ext uri="{BB962C8B-B14F-4D97-AF65-F5344CB8AC3E}">
        <p14:creationId xmlns:p14="http://schemas.microsoft.com/office/powerpoint/2010/main" val="347056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27</a:t>
            </a:fld>
            <a:endParaRPr lang="zh-CN" altLang="en-US"/>
          </a:p>
        </p:txBody>
      </p:sp>
    </p:spTree>
    <p:extLst>
      <p:ext uri="{BB962C8B-B14F-4D97-AF65-F5344CB8AC3E}">
        <p14:creationId xmlns:p14="http://schemas.microsoft.com/office/powerpoint/2010/main" val="213369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28</a:t>
            </a:fld>
            <a:endParaRPr lang="zh-CN" altLang="en-US"/>
          </a:p>
        </p:txBody>
      </p:sp>
    </p:spTree>
    <p:extLst>
      <p:ext uri="{BB962C8B-B14F-4D97-AF65-F5344CB8AC3E}">
        <p14:creationId xmlns:p14="http://schemas.microsoft.com/office/powerpoint/2010/main" val="3604918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29</a:t>
            </a:fld>
            <a:endParaRPr lang="zh-CN" altLang="en-US"/>
          </a:p>
        </p:txBody>
      </p:sp>
    </p:spTree>
    <p:extLst>
      <p:ext uri="{BB962C8B-B14F-4D97-AF65-F5344CB8AC3E}">
        <p14:creationId xmlns:p14="http://schemas.microsoft.com/office/powerpoint/2010/main" val="9364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extLst>
      <p:ext uri="{BB962C8B-B14F-4D97-AF65-F5344CB8AC3E}">
        <p14:creationId xmlns:p14="http://schemas.microsoft.com/office/powerpoint/2010/main" val="3774444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阈值处理简单高效，但也具有局限性</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30</a:t>
            </a:fld>
            <a:endParaRPr lang="zh-CN" altLang="en-US"/>
          </a:p>
        </p:txBody>
      </p:sp>
    </p:spTree>
    <p:extLst>
      <p:ext uri="{BB962C8B-B14F-4D97-AF65-F5344CB8AC3E}">
        <p14:creationId xmlns:p14="http://schemas.microsoft.com/office/powerpoint/2010/main" val="982638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上图，由于噪声污染，找不到合适的阈值，平滑以后，虽然原始图像依然有斑点，但阈值处理以后的结果比较理想</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31</a:t>
            </a:fld>
            <a:endParaRPr lang="zh-CN" altLang="en-US"/>
          </a:p>
        </p:txBody>
      </p:sp>
    </p:spTree>
    <p:extLst>
      <p:ext uri="{BB962C8B-B14F-4D97-AF65-F5344CB8AC3E}">
        <p14:creationId xmlns:p14="http://schemas.microsoft.com/office/powerpoint/2010/main" val="214803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平滑前后都会直接构成一个大波峰的直方图，由背景来主导阈值的选择，很难通过</a:t>
            </a:r>
            <a:r>
              <a:rPr lang="en-US" altLang="zh-CN" dirty="0" err="1"/>
              <a:t>ostu</a:t>
            </a:r>
            <a:r>
              <a:rPr lang="zh-CN" altLang="en-US" dirty="0"/>
              <a:t>筛选出合适的阈值</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32</a:t>
            </a:fld>
            <a:endParaRPr lang="zh-CN" altLang="en-US"/>
          </a:p>
        </p:txBody>
      </p:sp>
    </p:spTree>
    <p:extLst>
      <p:ext uri="{BB962C8B-B14F-4D97-AF65-F5344CB8AC3E}">
        <p14:creationId xmlns:p14="http://schemas.microsoft.com/office/powerpoint/2010/main" val="2405818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33</a:t>
            </a:fld>
            <a:endParaRPr lang="zh-CN" altLang="en-US"/>
          </a:p>
        </p:txBody>
      </p:sp>
    </p:spTree>
    <p:extLst>
      <p:ext uri="{BB962C8B-B14F-4D97-AF65-F5344CB8AC3E}">
        <p14:creationId xmlns:p14="http://schemas.microsoft.com/office/powerpoint/2010/main" val="4185517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34</a:t>
            </a:fld>
            <a:endParaRPr lang="zh-CN" altLang="en-US"/>
          </a:p>
        </p:txBody>
      </p:sp>
    </p:spTree>
    <p:extLst>
      <p:ext uri="{BB962C8B-B14F-4D97-AF65-F5344CB8AC3E}">
        <p14:creationId xmlns:p14="http://schemas.microsoft.com/office/powerpoint/2010/main" val="1676321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区域分割法就是利用同一区域内灰度值的相似性，将相似的区域合并，把不相似区域分开，最终形成不同的分割区域</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35</a:t>
            </a:fld>
            <a:endParaRPr lang="zh-CN" altLang="en-US"/>
          </a:p>
        </p:txBody>
      </p:sp>
    </p:spTree>
    <p:extLst>
      <p:ext uri="{BB962C8B-B14F-4D97-AF65-F5344CB8AC3E}">
        <p14:creationId xmlns:p14="http://schemas.microsoft.com/office/powerpoint/2010/main" val="2833661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36</a:t>
            </a:fld>
            <a:endParaRPr lang="zh-CN" altLang="en-US"/>
          </a:p>
        </p:txBody>
      </p:sp>
    </p:spTree>
    <p:extLst>
      <p:ext uri="{BB962C8B-B14F-4D97-AF65-F5344CB8AC3E}">
        <p14:creationId xmlns:p14="http://schemas.microsoft.com/office/powerpoint/2010/main" val="3910395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37</a:t>
            </a:fld>
            <a:endParaRPr lang="zh-CN" altLang="en-US"/>
          </a:p>
        </p:txBody>
      </p:sp>
    </p:spTree>
    <p:extLst>
      <p:ext uri="{BB962C8B-B14F-4D97-AF65-F5344CB8AC3E}">
        <p14:creationId xmlns:p14="http://schemas.microsoft.com/office/powerpoint/2010/main" val="3803513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38</a:t>
            </a:fld>
            <a:endParaRPr lang="zh-CN" altLang="en-US"/>
          </a:p>
        </p:txBody>
      </p:sp>
    </p:spTree>
    <p:extLst>
      <p:ext uri="{BB962C8B-B14F-4D97-AF65-F5344CB8AC3E}">
        <p14:creationId xmlns:p14="http://schemas.microsoft.com/office/powerpoint/2010/main" val="3883680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39</a:t>
            </a:fld>
            <a:endParaRPr lang="zh-CN" altLang="en-US"/>
          </a:p>
        </p:txBody>
      </p:sp>
    </p:spTree>
    <p:extLst>
      <p:ext uri="{BB962C8B-B14F-4D97-AF65-F5344CB8AC3E}">
        <p14:creationId xmlns:p14="http://schemas.microsoft.com/office/powerpoint/2010/main" val="213537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40</a:t>
            </a:fld>
            <a:endParaRPr lang="zh-CN" altLang="en-US"/>
          </a:p>
        </p:txBody>
      </p:sp>
    </p:spTree>
    <p:extLst>
      <p:ext uri="{BB962C8B-B14F-4D97-AF65-F5344CB8AC3E}">
        <p14:creationId xmlns:p14="http://schemas.microsoft.com/office/powerpoint/2010/main" val="626656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区域分割法就是利用同一区域内灰度值的相似性，将相似的区域合并，把不相似区域分开，最终形成不同的分割区域</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41</a:t>
            </a:fld>
            <a:endParaRPr lang="zh-CN" altLang="en-US"/>
          </a:p>
        </p:txBody>
      </p:sp>
    </p:spTree>
    <p:extLst>
      <p:ext uri="{BB962C8B-B14F-4D97-AF65-F5344CB8AC3E}">
        <p14:creationId xmlns:p14="http://schemas.microsoft.com/office/powerpoint/2010/main" val="3395266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42</a:t>
            </a:fld>
            <a:endParaRPr lang="zh-CN" altLang="en-US"/>
          </a:p>
        </p:txBody>
      </p:sp>
    </p:spTree>
    <p:extLst>
      <p:ext uri="{BB962C8B-B14F-4D97-AF65-F5344CB8AC3E}">
        <p14:creationId xmlns:p14="http://schemas.microsoft.com/office/powerpoint/2010/main" val="1745056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43</a:t>
            </a:fld>
            <a:endParaRPr lang="zh-CN" altLang="en-US"/>
          </a:p>
        </p:txBody>
      </p:sp>
    </p:spTree>
    <p:extLst>
      <p:ext uri="{BB962C8B-B14F-4D97-AF65-F5344CB8AC3E}">
        <p14:creationId xmlns:p14="http://schemas.microsoft.com/office/powerpoint/2010/main" val="54360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a:t>
            </a:fld>
            <a:endParaRPr lang="zh-CN" altLang="en-US"/>
          </a:p>
        </p:txBody>
      </p:sp>
    </p:spTree>
    <p:extLst>
      <p:ext uri="{BB962C8B-B14F-4D97-AF65-F5344CB8AC3E}">
        <p14:creationId xmlns:p14="http://schemas.microsoft.com/office/powerpoint/2010/main" val="60544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7</a:t>
            </a:fld>
            <a:endParaRPr lang="zh-CN" altLang="en-US"/>
          </a:p>
        </p:txBody>
      </p:sp>
    </p:spTree>
    <p:extLst>
      <p:ext uri="{BB962C8B-B14F-4D97-AF65-F5344CB8AC3E}">
        <p14:creationId xmlns:p14="http://schemas.microsoft.com/office/powerpoint/2010/main" val="623637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8</a:t>
            </a:fld>
            <a:endParaRPr lang="zh-CN" altLang="en-US"/>
          </a:p>
        </p:txBody>
      </p:sp>
    </p:spTree>
    <p:extLst>
      <p:ext uri="{BB962C8B-B14F-4D97-AF65-F5344CB8AC3E}">
        <p14:creationId xmlns:p14="http://schemas.microsoft.com/office/powerpoint/2010/main" val="60915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9</a:t>
            </a:fld>
            <a:endParaRPr lang="zh-CN" altLang="en-US"/>
          </a:p>
        </p:txBody>
      </p:sp>
    </p:spTree>
    <p:extLst>
      <p:ext uri="{BB962C8B-B14F-4D97-AF65-F5344CB8AC3E}">
        <p14:creationId xmlns:p14="http://schemas.microsoft.com/office/powerpoint/2010/main" val="396290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2024/7/16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jpe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309670" y="5886856"/>
            <a:ext cx="6986498" cy="738289"/>
            <a:chOff x="1584506" y="5896006"/>
            <a:chExt cx="6986498" cy="738289"/>
          </a:xfrm>
        </p:grpSpPr>
        <p:sp>
          <p:nvSpPr>
            <p:cNvPr id="20" name="副标题 2"/>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宋体" panose="02010600030101010101" pitchFamily="2" charset="-122"/>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宋体" panose="02010600030101010101" pitchFamily="2" charset="-122"/>
                <a:cs typeface="Times New Roman" panose="02020503050405090304" charset="0"/>
              </a:endParaRPr>
            </a:p>
          </p:txBody>
        </p:sp>
      </p:grpSp>
      <p:sp>
        <p:nvSpPr>
          <p:cNvPr id="2" name="标题 1"/>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dirty="0">
                <a:latin typeface="华光标题宋_CNKI" panose="02000500000000000000" pitchFamily="2" charset="-122"/>
                <a:ea typeface="华光标题宋_CNKI" panose="02000500000000000000" pitchFamily="2" charset="-122"/>
                <a:cs typeface="SimHei" charset="-122"/>
              </a:rPr>
              <a:t>10</a:t>
            </a:r>
            <a:r>
              <a:rPr lang="zh-CN" altLang="en-US" dirty="0">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dirty="0">
                <a:latin typeface="华光标题宋_CNKI" panose="02000500000000000000" pitchFamily="2" charset="-122"/>
                <a:ea typeface="华光标题宋_CNKI" panose="02000500000000000000" pitchFamily="2" charset="-122"/>
                <a:cs typeface="SimHei" charset="-122"/>
              </a:rPr>
              <a:t>图像分割</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425" y="5535177"/>
            <a:ext cx="875116" cy="855973"/>
          </a:xfrm>
          <a:prstGeom prst="rect">
            <a:avLst/>
          </a:prstGeom>
        </p:spPr>
      </p:pic>
      <p:sp>
        <p:nvSpPr>
          <p:cNvPr id="12" name="矩形 11">
            <a:extLst>
              <a:ext uri="{FF2B5EF4-FFF2-40B4-BE49-F238E27FC236}">
                <a16:creationId xmlns:a16="http://schemas.microsoft.com/office/drawing/2014/main" id="{9CC9475D-32C0-0E06-6633-45250559F3F7}"/>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64FA87F-93DE-77E4-A3DE-9246DCA8CE28}"/>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65EE4B-8DDF-1BE6-1DAB-25D3DF776065}"/>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F3C5571-429D-C981-EC08-589C47B69105}"/>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F40FAA-8777-3FD1-C785-70B67C5B542F}"/>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成功实现灰度图像的阈值处理的</a:t>
            </a:r>
            <a:r>
              <a:rPr lang="zh-CN" altLang="en-US" sz="2800" b="1" dirty="0">
                <a:solidFill>
                  <a:srgbClr val="FF0000"/>
                </a:solidFill>
                <a:latin typeface="宋体" panose="02010600030101010101" pitchFamily="2" charset="-122"/>
                <a:ea typeface="宋体" panose="02010600030101010101" pitchFamily="2" charset="-122"/>
              </a:rPr>
              <a:t>关键</a:t>
            </a:r>
            <a:endParaRPr lang="en-US" altLang="zh-CN" sz="2800" b="1" dirty="0">
              <a:solidFill>
                <a:srgbClr val="FF0000"/>
              </a:solidFill>
              <a:latin typeface="宋体" panose="02010600030101010101" pitchFamily="2" charset="-122"/>
              <a:ea typeface="宋体" panose="02010600030101010101" pitchFamily="2" charset="-122"/>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下箭头 9">
            <a:extLst>
              <a:ext uri="{FF2B5EF4-FFF2-40B4-BE49-F238E27FC236}">
                <a16:creationId xmlns:a16="http://schemas.microsoft.com/office/drawing/2014/main" id="{70C5070F-3DE9-49D5-9B16-5D4DBF262056}"/>
              </a:ext>
            </a:extLst>
          </p:cNvPr>
          <p:cNvSpPr/>
          <p:nvPr/>
        </p:nvSpPr>
        <p:spPr>
          <a:xfrm>
            <a:off x="5888355" y="204764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50D0A73-513B-461E-87BA-A2E02F0A70B2}"/>
              </a:ext>
            </a:extLst>
          </p:cNvPr>
          <p:cNvSpPr txBox="1"/>
          <p:nvPr/>
        </p:nvSpPr>
        <p:spPr>
          <a:xfrm>
            <a:off x="4513168" y="2643073"/>
            <a:ext cx="3236784"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寻找到合适的阈值</a:t>
            </a:r>
            <a:r>
              <a:rPr lang="en-US" altLang="zh-CN" sz="2800" dirty="0">
                <a:latin typeface="宋体" panose="02010600030101010101" pitchFamily="2" charset="-122"/>
                <a:ea typeface="宋体" panose="02010600030101010101" pitchFamily="2" charset="-122"/>
              </a:rPr>
              <a:t>T</a:t>
            </a:r>
          </a:p>
        </p:txBody>
      </p:sp>
      <p:pic>
        <p:nvPicPr>
          <p:cNvPr id="7" name="图片 6">
            <a:extLst>
              <a:ext uri="{FF2B5EF4-FFF2-40B4-BE49-F238E27FC236}">
                <a16:creationId xmlns:a16="http://schemas.microsoft.com/office/drawing/2014/main" id="{E5D168AD-A608-6C3E-4811-572BA5F87692}"/>
              </a:ext>
            </a:extLst>
          </p:cNvPr>
          <p:cNvPicPr>
            <a:picLocks noChangeAspect="1"/>
          </p:cNvPicPr>
          <p:nvPr/>
        </p:nvPicPr>
        <p:blipFill>
          <a:blip r:embed="rId4"/>
          <a:stretch>
            <a:fillRect/>
          </a:stretch>
        </p:blipFill>
        <p:spPr>
          <a:xfrm>
            <a:off x="0" y="3781368"/>
            <a:ext cx="9144000" cy="3076632"/>
          </a:xfrm>
          <a:prstGeom prst="rect">
            <a:avLst/>
          </a:prstGeom>
        </p:spPr>
      </p:pic>
      <p:sp>
        <p:nvSpPr>
          <p:cNvPr id="2" name="文本框 1">
            <a:extLst>
              <a:ext uri="{FF2B5EF4-FFF2-40B4-BE49-F238E27FC236}">
                <a16:creationId xmlns:a16="http://schemas.microsoft.com/office/drawing/2014/main" id="{C34E4167-0AE4-408F-BE4F-267F495E7B8E}"/>
              </a:ext>
            </a:extLst>
          </p:cNvPr>
          <p:cNvSpPr txBox="1"/>
          <p:nvPr/>
        </p:nvSpPr>
        <p:spPr>
          <a:xfrm>
            <a:off x="3319038" y="2047649"/>
            <a:ext cx="1415772" cy="1569660"/>
          </a:xfrm>
          <a:prstGeom prst="rect">
            <a:avLst/>
          </a:prstGeom>
          <a:noFill/>
        </p:spPr>
        <p:txBody>
          <a:bodyPr wrap="none" rtlCol="0">
            <a:spAutoFit/>
          </a:bodyPr>
          <a:lstStyle/>
          <a:p>
            <a:r>
              <a:rPr lang="zh-CN" altLang="en-US" sz="9600" b="1" dirty="0">
                <a:solidFill>
                  <a:srgbClr val="FF0000"/>
                </a:solidFill>
                <a:latin typeface="+mj-ea"/>
                <a:ea typeface="+mj-ea"/>
                <a:cs typeface="Times New Roman" panose="02020603050405020304" pitchFamily="18" charset="0"/>
              </a:rPr>
              <a:t>？</a:t>
            </a:r>
          </a:p>
        </p:txBody>
      </p:sp>
    </p:spTree>
    <p:extLst>
      <p:ext uri="{BB962C8B-B14F-4D97-AF65-F5344CB8AC3E}">
        <p14:creationId xmlns:p14="http://schemas.microsoft.com/office/powerpoint/2010/main" val="168556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成功实现灰度图像的阈值处理的</a:t>
            </a:r>
            <a:r>
              <a:rPr lang="zh-CN" altLang="en-US" sz="2800" b="1" dirty="0">
                <a:solidFill>
                  <a:srgbClr val="FF0000"/>
                </a:solidFill>
                <a:latin typeface="宋体" panose="02010600030101010101" pitchFamily="2" charset="-122"/>
                <a:ea typeface="宋体" panose="02010600030101010101" pitchFamily="2" charset="-122"/>
              </a:rPr>
              <a:t>关键</a:t>
            </a:r>
            <a:endParaRPr lang="en-US" altLang="zh-CN" sz="2800" b="1" dirty="0">
              <a:solidFill>
                <a:srgbClr val="FF0000"/>
              </a:solidFill>
              <a:latin typeface="宋体" panose="02010600030101010101" pitchFamily="2" charset="-122"/>
              <a:ea typeface="宋体" panose="02010600030101010101" pitchFamily="2" charset="-122"/>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下箭头 9">
            <a:extLst>
              <a:ext uri="{FF2B5EF4-FFF2-40B4-BE49-F238E27FC236}">
                <a16:creationId xmlns:a16="http://schemas.microsoft.com/office/drawing/2014/main" id="{70C5070F-3DE9-49D5-9B16-5D4DBF262056}"/>
              </a:ext>
            </a:extLst>
          </p:cNvPr>
          <p:cNvSpPr/>
          <p:nvPr/>
        </p:nvSpPr>
        <p:spPr>
          <a:xfrm>
            <a:off x="5888355" y="204764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50D0A73-513B-461E-87BA-A2E02F0A70B2}"/>
              </a:ext>
            </a:extLst>
          </p:cNvPr>
          <p:cNvSpPr txBox="1"/>
          <p:nvPr/>
        </p:nvSpPr>
        <p:spPr>
          <a:xfrm>
            <a:off x="4513168" y="2643073"/>
            <a:ext cx="3236784"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寻找到合适的阈值</a:t>
            </a:r>
            <a:r>
              <a:rPr lang="en-US" altLang="zh-CN" sz="2800" dirty="0">
                <a:latin typeface="宋体" panose="02010600030101010101" pitchFamily="2" charset="-122"/>
                <a:ea typeface="宋体" panose="02010600030101010101" pitchFamily="2" charset="-122"/>
              </a:rPr>
              <a:t>T</a:t>
            </a:r>
          </a:p>
        </p:txBody>
      </p:sp>
      <p:sp>
        <p:nvSpPr>
          <p:cNvPr id="2" name="文本框 1">
            <a:extLst>
              <a:ext uri="{FF2B5EF4-FFF2-40B4-BE49-F238E27FC236}">
                <a16:creationId xmlns:a16="http://schemas.microsoft.com/office/drawing/2014/main" id="{C34E4167-0AE4-408F-BE4F-267F495E7B8E}"/>
              </a:ext>
            </a:extLst>
          </p:cNvPr>
          <p:cNvSpPr txBox="1"/>
          <p:nvPr/>
        </p:nvSpPr>
        <p:spPr>
          <a:xfrm>
            <a:off x="3319038" y="2047649"/>
            <a:ext cx="1415772" cy="1569660"/>
          </a:xfrm>
          <a:prstGeom prst="rect">
            <a:avLst/>
          </a:prstGeom>
          <a:noFill/>
        </p:spPr>
        <p:txBody>
          <a:bodyPr wrap="none" rtlCol="0">
            <a:spAutoFit/>
          </a:bodyPr>
          <a:lstStyle/>
          <a:p>
            <a:r>
              <a:rPr lang="zh-CN" altLang="en-US" sz="9600" b="1" dirty="0">
                <a:solidFill>
                  <a:srgbClr val="FF0000"/>
                </a:solidFill>
                <a:latin typeface="+mj-ea"/>
                <a:ea typeface="+mj-ea"/>
                <a:cs typeface="Times New Roman" panose="02020603050405020304" pitchFamily="18" charset="0"/>
              </a:rPr>
              <a:t>？</a:t>
            </a:r>
          </a:p>
        </p:txBody>
      </p:sp>
      <p:pic>
        <p:nvPicPr>
          <p:cNvPr id="8" name="图片 7">
            <a:extLst>
              <a:ext uri="{FF2B5EF4-FFF2-40B4-BE49-F238E27FC236}">
                <a16:creationId xmlns:a16="http://schemas.microsoft.com/office/drawing/2014/main" id="{EB567042-07DD-6A94-A479-9F72C6557727}"/>
              </a:ext>
            </a:extLst>
          </p:cNvPr>
          <p:cNvPicPr>
            <a:picLocks noChangeAspect="1"/>
          </p:cNvPicPr>
          <p:nvPr/>
        </p:nvPicPr>
        <p:blipFill>
          <a:blip r:embed="rId4"/>
          <a:stretch>
            <a:fillRect/>
          </a:stretch>
        </p:blipFill>
        <p:spPr>
          <a:xfrm>
            <a:off x="689993" y="3929308"/>
            <a:ext cx="6841850" cy="2825822"/>
          </a:xfrm>
          <a:prstGeom prst="rect">
            <a:avLst/>
          </a:prstGeom>
        </p:spPr>
      </p:pic>
      <p:sp>
        <p:nvSpPr>
          <p:cNvPr id="10" name="文本框 9">
            <a:extLst>
              <a:ext uri="{FF2B5EF4-FFF2-40B4-BE49-F238E27FC236}">
                <a16:creationId xmlns:a16="http://schemas.microsoft.com/office/drawing/2014/main" id="{1DBC2002-4900-76EC-814E-0C273A68BE14}"/>
              </a:ext>
            </a:extLst>
          </p:cNvPr>
          <p:cNvSpPr txBox="1"/>
          <p:nvPr/>
        </p:nvSpPr>
        <p:spPr>
          <a:xfrm>
            <a:off x="689993" y="3467643"/>
            <a:ext cx="2339102"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一些直观的想法</a:t>
            </a:r>
          </a:p>
        </p:txBody>
      </p:sp>
    </p:spTree>
    <p:extLst>
      <p:ext uri="{BB962C8B-B14F-4D97-AF65-F5344CB8AC3E}">
        <p14:creationId xmlns:p14="http://schemas.microsoft.com/office/powerpoint/2010/main" val="172193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926830" cy="464742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基本的全局阈值处理方法</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为全局阈值</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选择一个初始估计值</a:t>
                </a: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根据下式对图像进行分割，形成区域</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b="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分别对</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中的所有像素分别计算平均灰度值</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在</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之间计算新的阈值</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m:t>
                    </m:r>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f>
                      <m:f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fPr>
                      <m:num>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num>
                      <m:den>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den>
                    </m:f>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重复步骤</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2-4</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直至连续迭代中的两个</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之间差值足够小</a:t>
                </a: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926830" cy="4647426"/>
              </a:xfrm>
              <a:prstGeom prst="rect">
                <a:avLst/>
              </a:prstGeom>
              <a:blipFill>
                <a:blip r:embed="rId3"/>
                <a:stretch>
                  <a:fillRect l="-1230" t="-170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6677B7B-4C2A-404F-8887-D8FBDC3EE9B9}"/>
              </a:ext>
            </a:extLst>
          </p:cNvPr>
          <p:cNvPicPr>
            <a:picLocks noChangeAspect="1"/>
          </p:cNvPicPr>
          <p:nvPr/>
        </p:nvPicPr>
        <p:blipFill>
          <a:blip r:embed="rId5"/>
          <a:stretch>
            <a:fillRect/>
          </a:stretch>
        </p:blipFill>
        <p:spPr>
          <a:xfrm>
            <a:off x="2016760" y="3119705"/>
            <a:ext cx="4229100" cy="1028700"/>
          </a:xfrm>
          <a:prstGeom prst="rect">
            <a:avLst/>
          </a:prstGeom>
        </p:spPr>
      </p:pic>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2" name="图片 1">
            <a:extLst>
              <a:ext uri="{FF2B5EF4-FFF2-40B4-BE49-F238E27FC236}">
                <a16:creationId xmlns:a16="http://schemas.microsoft.com/office/drawing/2014/main" id="{CC7F305A-6539-2681-8FEC-4FFE8DFFFBCC}"/>
              </a:ext>
            </a:extLst>
          </p:cNvPr>
          <p:cNvPicPr>
            <a:picLocks noChangeAspect="1"/>
          </p:cNvPicPr>
          <p:nvPr/>
        </p:nvPicPr>
        <p:blipFill>
          <a:blip r:embed="rId6"/>
          <a:stretch>
            <a:fillRect/>
          </a:stretch>
        </p:blipFill>
        <p:spPr>
          <a:xfrm>
            <a:off x="6088118" y="78378"/>
            <a:ext cx="2935327" cy="2291395"/>
          </a:xfrm>
          <a:prstGeom prst="rect">
            <a:avLst/>
          </a:prstGeom>
        </p:spPr>
      </p:pic>
      <p:cxnSp>
        <p:nvCxnSpPr>
          <p:cNvPr id="3" name="直接连接符 2">
            <a:extLst>
              <a:ext uri="{FF2B5EF4-FFF2-40B4-BE49-F238E27FC236}">
                <a16:creationId xmlns:a16="http://schemas.microsoft.com/office/drawing/2014/main" id="{A442F0F2-BB6C-6E34-8C80-E3BEBB582D47}"/>
              </a:ext>
            </a:extLst>
          </p:cNvPr>
          <p:cNvCxnSpPr>
            <a:cxnSpLocks/>
          </p:cNvCxnSpPr>
          <p:nvPr/>
        </p:nvCxnSpPr>
        <p:spPr>
          <a:xfrm>
            <a:off x="7863778" y="372098"/>
            <a:ext cx="0" cy="170395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26830" cy="89255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例题</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968D276-79F8-53D7-1BF2-86986E53B882}"/>
                  </a:ext>
                </a:extLst>
              </p:cNvPr>
              <p:cNvSpPr txBox="1"/>
              <p:nvPr/>
            </p:nvSpPr>
            <p:spPr>
              <a:xfrm>
                <a:off x="318051" y="2027873"/>
                <a:ext cx="8532495" cy="3730508"/>
              </a:xfrm>
              <a:prstGeom prst="rect">
                <a:avLst/>
              </a:prstGeom>
              <a:noFill/>
            </p:spPr>
            <p:txBody>
              <a:bodyPr wrap="square">
                <a:spAutoFit/>
              </a:bodyPr>
              <a:lstStyle/>
              <a:p>
                <a:pPr algn="just"/>
                <a:r>
                  <a:rPr lang="zh-CN"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已知原图像为</a:t>
                </a:r>
                <a:endParaRPr lang="zh-CN" altLang="zh-CN" sz="24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𝐹</m:t>
                      </m:r>
                      <m:r>
                        <a:rPr lang="en-US" altLang="zh-CN" sz="2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24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dPr>
                        <m:e>
                          <m:eqArr>
                            <m:eqArrPr>
                              <m:ctrlPr>
                                <a:rPr lang="zh-CN" altLang="zh-CN" sz="24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eqArrPr>
                            <m:e>
                              <m:r>
                                <a:rPr lang="en-US" altLang="zh-CN" sz="2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09   04   08   02</m:t>
                              </m:r>
                            </m:e>
                            <m:e>
                              <m:r>
                                <a:rPr lang="en-US" altLang="zh-CN" sz="2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06   12   07   03</m:t>
                              </m:r>
                            </m:e>
                            <m:e>
                              <m:r>
                                <a:rPr lang="en-US" altLang="zh-CN" sz="2400" i="1" kern="10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11   14   02   12</m:t>
                              </m:r>
                            </m:e>
                            <m:e>
                              <m:r>
                                <a:rPr lang="en-US" altLang="zh-CN" sz="2400" i="1" kern="10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15   05   12   03</m:t>
                              </m:r>
                            </m:e>
                          </m:eqArr>
                        </m:e>
                      </m:d>
                    </m:oMath>
                  </m:oMathPara>
                </a14:m>
                <a:endParaRPr lang="zh-CN" altLang="zh-CN" sz="2400" kern="100" dirty="0">
                  <a:effectLst/>
                  <a:latin typeface="Times New Roman" panose="02020603050405020304" pitchFamily="18" charset="0"/>
                  <a:ea typeface="宋体" panose="02010600030101010101" pitchFamily="2" charset="-122"/>
                </a:endParaRPr>
              </a:p>
              <a:p>
                <a:pPr algn="just"/>
                <a:r>
                  <a:rPr lang="en-US" altLang="zh-CN" kern="100" dirty="0">
                    <a:solidFill>
                      <a:srgbClr val="000000"/>
                    </a:solidFill>
                    <a:effectLst/>
                    <a:latin typeface="宋体" panose="02010600030101010101" pitchFamily="2" charset="-122"/>
                    <a:ea typeface="宋体" panose="02010600030101010101" pitchFamily="2" charset="-122"/>
                  </a:rPr>
                  <a:t> </a:t>
                </a:r>
                <a:endParaRPr lang="zh-CN" altLang="zh-CN" sz="2400" kern="100" dirty="0">
                  <a:effectLst/>
                  <a:latin typeface="Times New Roman" panose="02020603050405020304" pitchFamily="18" charset="0"/>
                  <a:ea typeface="宋体" panose="02010600030101010101" pitchFamily="2" charset="-122"/>
                </a:endParaRPr>
              </a:p>
              <a:p>
                <a:pPr algn="just"/>
                <a:r>
                  <a:rPr lang="zh-CN"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请在初始阈值</a:t>
                </a:r>
                <a14:m>
                  <m:oMath xmlns:m="http://schemas.openxmlformats.org/officeDocument/2006/math">
                    <m:sSub>
                      <m:sSubPr>
                        <m:ctrlPr>
                          <a:rPr lang="zh-CN" altLang="zh-CN" sz="2400" i="1" kern="100" smtClea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e>
                      <m:sub>
                        <m:r>
                          <a:rPr lang="en-US" altLang="zh-CN" sz="24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m:t>
                        </m:r>
                      </m:sub>
                    </m:sSub>
                    <m:r>
                      <a:rPr lang="en-US" altLang="zh-CN" sz="2400" b="0" i="1" kern="10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=6</m:t>
                    </m:r>
                  </m:oMath>
                </a14:m>
                <a:r>
                  <a:rPr lang="zh-CN"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的情况下，采用基本的全局阈值处理方法，计算出一个合适的新阈值。</a:t>
                </a:r>
                <a:endParaRPr lang="en-US"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spcBef>
                    <a:spcPts val="1200"/>
                  </a:spcBef>
                </a:pPr>
                <a:r>
                  <a:rPr lang="zh-CN"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要求：详细列出每一次迭代的计算过程。</a:t>
                </a:r>
                <a:endParaRPr lang="en-US" alt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endParaRPr lang="zh-CN" altLang="zh-CN" sz="2400" kern="100" dirty="0">
                  <a:effectLst/>
                  <a:latin typeface="Times New Roman" panose="02020603050405020304" pitchFamily="18" charset="0"/>
                  <a:ea typeface="宋体" panose="02010600030101010101" pitchFamily="2" charset="-122"/>
                </a:endParaRPr>
              </a:p>
            </p:txBody>
          </p:sp>
        </mc:Choice>
        <mc:Fallback>
          <p:sp>
            <p:nvSpPr>
              <p:cNvPr id="3" name="文本框 2">
                <a:extLst>
                  <a:ext uri="{FF2B5EF4-FFF2-40B4-BE49-F238E27FC236}">
                    <a16:creationId xmlns:a16="http://schemas.microsoft.com/office/drawing/2014/main" id="{F968D276-79F8-53D7-1BF2-86986E53B882}"/>
                  </a:ext>
                </a:extLst>
              </p:cNvPr>
              <p:cNvSpPr txBox="1">
                <a:spLocks noRot="1" noChangeAspect="1" noMove="1" noResize="1" noEditPoints="1" noAdjustHandles="1" noChangeArrowheads="1" noChangeShapeType="1" noTextEdit="1"/>
              </p:cNvSpPr>
              <p:nvPr/>
            </p:nvSpPr>
            <p:spPr>
              <a:xfrm>
                <a:off x="318051" y="2027873"/>
                <a:ext cx="8532495" cy="3730508"/>
              </a:xfrm>
              <a:prstGeom prst="rect">
                <a:avLst/>
              </a:prstGeom>
              <a:blipFill>
                <a:blip r:embed="rId4"/>
                <a:stretch>
                  <a:fillRect l="-1071" t="-1797" r="-4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1089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26830" cy="89255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例题</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E941324-09B4-536B-5EF4-BAFDC80A2F82}"/>
                  </a:ext>
                </a:extLst>
              </p:cNvPr>
              <p:cNvSpPr txBox="1"/>
              <p:nvPr/>
            </p:nvSpPr>
            <p:spPr>
              <a:xfrm>
                <a:off x="297180" y="1998536"/>
                <a:ext cx="8446770" cy="3913315"/>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pP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次迭代，</a:t>
                </a:r>
                <a14:m>
                  <m:oMath xmlns:m="http://schemas.openxmlformats.org/officeDocument/2006/math">
                    <m:sSub>
                      <m:sSubPr>
                        <m:ctrlPr>
                          <a:rPr lang="zh-CN" altLang="zh-CN" sz="20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e>
                      <m:sub>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m:t>
                        </m:r>
                      </m:sub>
                    </m:sSub>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=6</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将像素划分成了</a:t>
                </a:r>
                <a14:m>
                  <m:oMath xmlns:m="http://schemas.openxmlformats.org/officeDocument/2006/math">
                    <m:r>
                      <a:rPr lang="en-US" altLang="zh-CN" sz="2000" i="1" kern="100" dirty="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{6,4,5,2,2,3,3}</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14:m>
                  <m:oMath xmlns:m="http://schemas.openxmlformats.org/officeDocument/2006/math">
                    <m:r>
                      <a:rPr lang="en-US" altLang="zh-CN" sz="2000" i="1" kern="100" dirty="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{9,11,15,12,14,8,7,12,12}</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两部分，均值分别为</a:t>
                </a:r>
                <a14:m>
                  <m:oMath xmlns:m="http://schemas.openxmlformats.org/officeDocument/2006/math">
                    <m:f>
                      <m:fPr>
                        <m:ctrlPr>
                          <a:rPr lang="zh-CN" altLang="zh-CN" sz="20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6+4+5+2+2+3+3</m:t>
                        </m:r>
                      </m:num>
                      <m:den>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m:t>
                        </m:r>
                      </m:den>
                    </m:f>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=3.57</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14:m>
                  <m:oMath xmlns:m="http://schemas.openxmlformats.org/officeDocument/2006/math">
                    <m:f>
                      <m:fPr>
                        <m:ctrlPr>
                          <a:rPr lang="zh-CN" altLang="zh-CN" sz="20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9</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11</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15</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12</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14</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8</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12</m:t>
                        </m:r>
                        <m:r>
                          <a:rPr lang="en-US" altLang="zh-CN" sz="2000" b="0"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12</m:t>
                        </m:r>
                      </m:num>
                      <m:den>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9</m:t>
                        </m:r>
                      </m:den>
                    </m:f>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=11.11</m:t>
                    </m:r>
                  </m:oMath>
                </a14:m>
                <a:r>
                  <a:rPr lang="en-US" altLang="zh-CN" sz="20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新阈值</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3.57+11.11</m:t>
                        </m:r>
                      </m:num>
                      <m:den>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2</m:t>
                        </m:r>
                      </m:den>
                    </m:f>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=7.34</m:t>
                    </m:r>
                  </m:oMath>
                </a14:m>
                <a:endParaRPr lang="zh-CN" altLang="zh-CN" sz="2000" kern="100" dirty="0">
                  <a:effectLst/>
                  <a:latin typeface="Times New Roman" panose="02020603050405020304" pitchFamily="18" charset="0"/>
                  <a:ea typeface="宋体" panose="02010600030101010101" pitchFamily="2" charset="-122"/>
                </a:endParaRPr>
              </a:p>
              <a:p>
                <a:pPr marL="285750" indent="-285750" algn="just">
                  <a:spcBef>
                    <a:spcPts val="600"/>
                  </a:spcBef>
                  <a:spcAft>
                    <a:spcPts val="600"/>
                  </a:spcAft>
                  <a:buFont typeface="Arial" panose="020B0604020202020204" pitchFamily="34" charset="0"/>
                  <a:buChar char="•"/>
                </a:pP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同理，第</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次迭代，</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=7.34</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将像素划分成了</a:t>
                </a:r>
                <a14:m>
                  <m:oMath xmlns:m="http://schemas.openxmlformats.org/officeDocument/2006/math">
                    <m:r>
                      <a:rPr lang="en-US" altLang="zh-CN" sz="2000" i="1" kern="100" dirty="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{6,4,5</m:t>
                    </m:r>
                    <m:r>
                      <a:rPr lang="en-US" altLang="zh-CN" sz="2000" i="1" kern="100" dirty="0">
                        <a:solidFill>
                          <a:srgbClr val="000000"/>
                        </a:solidFill>
                        <a:latin typeface="Cambria Math" panose="02040503050406030204" pitchFamily="18" charset="0"/>
                        <a:ea typeface="宋体" panose="02010600030101010101" pitchFamily="2" charset="-122"/>
                        <a:cs typeface="宋体" panose="02010600030101010101" pitchFamily="2" charset="-122"/>
                      </a:rPr>
                      <m:t>,</m:t>
                    </m:r>
                    <m:r>
                      <a:rPr lang="en-US" altLang="zh-CN" sz="2000" i="1" kern="100" dirty="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7,2,2,3,3</m:t>
                    </m:r>
                    <m:r>
                      <a:rPr lang="en-US" altLang="zh-CN" sz="2000" i="1" kern="100" dirty="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14:m>
                  <m:oMath xmlns:m="http://schemas.openxmlformats.org/officeDocument/2006/math">
                    <m:r>
                      <a:rPr lang="en-US" altLang="zh-CN" sz="2000" i="1" kern="100" dirty="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{9,11,15,12,14,8,12,12}</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两部分，均值分别为</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11.625</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，新阈值</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=7.8125</m:t>
                    </m:r>
                  </m:oMath>
                </a14:m>
                <a:endParaRPr lang="zh-CN" altLang="zh-CN" sz="2000" kern="100" dirty="0">
                  <a:effectLst/>
                  <a:latin typeface="Times New Roman" panose="02020603050405020304" pitchFamily="18" charset="0"/>
                  <a:ea typeface="宋体" panose="02010600030101010101" pitchFamily="2" charset="-122"/>
                </a:endParaRPr>
              </a:p>
              <a:p>
                <a:pPr marL="285750" indent="-285750" algn="just">
                  <a:spcBef>
                    <a:spcPts val="600"/>
                  </a:spcBef>
                  <a:spcAft>
                    <a:spcPts val="600"/>
                  </a:spcAft>
                  <a:buFont typeface="Arial" panose="020B0604020202020204" pitchFamily="34" charset="0"/>
                  <a:buChar char="•"/>
                </a:pP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次迭代，</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=7.8125</m:t>
                    </m:r>
                  </m:oMath>
                </a14:m>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将像素划分成了</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{6,4,5</a:t>
                </a:r>
                <a:r>
                  <a:rPr lang="en-US" altLang="zh-CN" sz="2000"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7,2,2,3,3}</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{9,11,15,12,14,8,12,12}</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两部分，均值分别为</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a:t>
                </a:r>
                <a:r>
                  <a:rPr lang="en-US"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11.625</a:t>
                </a: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，新阈值</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=7.8125</m:t>
                    </m:r>
                  </m:oMath>
                </a14:m>
                <a:endParaRPr lang="zh-CN" altLang="zh-CN" sz="2000" kern="100" dirty="0">
                  <a:effectLst/>
                  <a:latin typeface="Times New Roman" panose="02020603050405020304" pitchFamily="18" charset="0"/>
                  <a:ea typeface="宋体" panose="02010600030101010101" pitchFamily="2" charset="-122"/>
                </a:endParaRPr>
              </a:p>
              <a:p>
                <a:pPr marL="285750" indent="-285750" algn="just">
                  <a:spcBef>
                    <a:spcPts val="600"/>
                  </a:spcBef>
                  <a:spcAft>
                    <a:spcPts val="600"/>
                  </a:spcAft>
                  <a:buFont typeface="Arial" panose="020B0604020202020204" pitchFamily="34" charset="0"/>
                  <a:buChar char="•"/>
                </a:pPr>
                <a:r>
                  <a:rPr lang="zh-CN" altLang="zh-CN" sz="20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此时，迭代结束，新阈值</a:t>
                </a:r>
                <a14:m>
                  <m:oMath xmlns:m="http://schemas.openxmlformats.org/officeDocument/2006/math">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𝑇</m:t>
                    </m:r>
                    <m:r>
                      <a:rPr lang="en-US" altLang="zh-CN" sz="2000" b="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=7.8125</m:t>
                    </m:r>
                  </m:oMath>
                </a14:m>
                <a:r>
                  <a:rPr lang="zh-CN" altLang="en-US" sz="2000" kern="100" dirty="0">
                    <a:effectLst/>
                    <a:latin typeface="Times New Roman" panose="02020603050405020304" pitchFamily="18" charset="0"/>
                    <a:ea typeface="宋体" panose="02010600030101010101" pitchFamily="2" charset="-122"/>
                  </a:rPr>
                  <a:t>，即</a:t>
                </a:r>
                <a14:m>
                  <m:oMath xmlns:m="http://schemas.openxmlformats.org/officeDocument/2006/math">
                    <m:r>
                      <a:rPr lang="en-US" altLang="zh-CN" sz="2000" b="0" i="1" kern="100" smtClean="0">
                        <a:effectLst/>
                        <a:latin typeface="Cambria Math" panose="02040503050406030204" pitchFamily="18" charset="0"/>
                        <a:ea typeface="宋体" panose="02010600030101010101" pitchFamily="2" charset="-122"/>
                      </a:rPr>
                      <m:t>𝑇</m:t>
                    </m:r>
                    <m:r>
                      <a:rPr lang="en-US" altLang="zh-CN" sz="2000" b="0" i="1" kern="100" smtClean="0">
                        <a:effectLst/>
                        <a:latin typeface="Cambria Math" panose="02040503050406030204" pitchFamily="18" charset="0"/>
                        <a:ea typeface="Cambria Math" panose="02040503050406030204" pitchFamily="18" charset="0"/>
                      </a:rPr>
                      <m:t>≈8</m:t>
                    </m:r>
                  </m:oMath>
                </a14:m>
                <a:endParaRPr lang="zh-CN" altLang="zh-CN" sz="2000" kern="100" dirty="0">
                  <a:effectLst/>
                  <a:latin typeface="Times New Roman" panose="02020603050405020304" pitchFamily="18" charset="0"/>
                  <a:ea typeface="宋体" panose="02010600030101010101" pitchFamily="2" charset="-122"/>
                </a:endParaRPr>
              </a:p>
            </p:txBody>
          </p:sp>
        </mc:Choice>
        <mc:Fallback>
          <p:sp>
            <p:nvSpPr>
              <p:cNvPr id="4" name="文本框 3">
                <a:extLst>
                  <a:ext uri="{FF2B5EF4-FFF2-40B4-BE49-F238E27FC236}">
                    <a16:creationId xmlns:a16="http://schemas.microsoft.com/office/drawing/2014/main" id="{BE941324-09B4-536B-5EF4-BAFDC80A2F82}"/>
                  </a:ext>
                </a:extLst>
              </p:cNvPr>
              <p:cNvSpPr txBox="1">
                <a:spLocks noRot="1" noChangeAspect="1" noMove="1" noResize="1" noEditPoints="1" noAdjustHandles="1" noChangeArrowheads="1" noChangeShapeType="1" noTextEdit="1"/>
              </p:cNvSpPr>
              <p:nvPr/>
            </p:nvSpPr>
            <p:spPr>
              <a:xfrm>
                <a:off x="297180" y="1998536"/>
                <a:ext cx="8446770" cy="3913315"/>
              </a:xfrm>
              <a:prstGeom prst="rect">
                <a:avLst/>
              </a:prstGeom>
              <a:blipFill>
                <a:blip r:embed="rId4"/>
                <a:stretch>
                  <a:fillRect l="-650" t="-1246" r="-722" b="-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205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445478" cy="3046988"/>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基本的全局阈值处理方法优势</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算法操作简单</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针对目标与背景的直方图有明显波谷的图像十分有效</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无论图像是否可分，算法在有限数量步骤内收敛</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1F63C9A7-1AA6-4E21-B00A-27F91122487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2" name="标题 1">
            <a:extLst>
              <a:ext uri="{FF2B5EF4-FFF2-40B4-BE49-F238E27FC236}">
                <a16:creationId xmlns:a16="http://schemas.microsoft.com/office/drawing/2014/main" id="{2A7EEAB4-1928-4C27-97D1-8CB52CCF615B}"/>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28325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a:extLst>
              <a:ext uri="{FF2B5EF4-FFF2-40B4-BE49-F238E27FC236}">
                <a16:creationId xmlns:a16="http://schemas.microsoft.com/office/drawing/2014/main" id="{8AF75983-FA20-AB6F-8161-472CC7688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381" y="23068"/>
            <a:ext cx="2931619" cy="2073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矩形 17"/>
              <p:cNvSpPr/>
              <p:nvPr/>
            </p:nvSpPr>
            <p:spPr>
              <a:xfrm>
                <a:off x="74430" y="1296035"/>
                <a:ext cx="8940720" cy="5493812"/>
              </a:xfrm>
              <a:prstGeom prst="rect">
                <a:avLst/>
              </a:prstGeom>
            </p:spPr>
            <p:txBody>
              <a:bodyPr wrap="square">
                <a:spAutoFit/>
              </a:bodyPr>
              <a:lstStyle/>
              <a:p>
                <a:pPr marL="342900" indent="-342900" fontAlgn="auto">
                  <a:buFont typeface="Wingdings" panose="05000000000000000000" pitchFamily="2" charset="2"/>
                  <a:buChar char="n"/>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603050405020304" pitchFamily="18" charset="0"/>
                        <a:sym typeface="+mn-ea"/>
                      </a:rPr>
                      <m:t>𝑘</m:t>
                    </m:r>
                  </m:oMath>
                </a14:m>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均值聚类的区域分割（聚类方法）</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初始化：确定区域数</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值，随机规定</a:t>
                </a:r>
                <a:r>
                  <a:rPr kumimoji="1" lang="zh-CN" altLang="en-US" sz="2400" b="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初始均值</a:t>
                </a:r>
                <a14:m>
                  <m:oMath xmlns:m="http://schemas.openxmlformats.org/officeDocument/2006/math">
                    <m:d>
                      <m:dPr>
                        <m:begChr m:val="{"/>
                        <m:endChr m:val="}"/>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dPr>
                      <m:e>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e>
                    </m:d>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 </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=1,2,…,</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𝑘</m:t>
                    </m:r>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将每个像素点</a:t>
                </a:r>
                <a14:m>
                  <m:oMath xmlns:m="http://schemas.openxmlformats.org/officeDocument/2006/math">
                    <m:sSub>
                      <m:sSubPr>
                        <m:ctrlP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sym typeface="+mn-ea"/>
                          </a:rPr>
                          <m:t>𝑧</m:t>
                        </m:r>
                      </m:e>
                      <m:sub>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sym typeface="+mn-ea"/>
                          </a:rPr>
                          <m:t>𝑞</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按就近原则分配给灰度值最近的均值区域，形成</a:t>
                </a:r>
                <a14:m>
                  <m:oMath xmlns:m="http://schemas.openxmlformats.org/officeDocument/2006/math">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sym typeface="+mn-ea"/>
                      </a:rPr>
                      <m:t>𝑘</m:t>
                    </m:r>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个不同的区域</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𝑘</m:t>
                        </m:r>
                      </m:sub>
                    </m:sSub>
                  </m:oMath>
                </a14:m>
                <a:endParaRPr kumimoji="1" lang="en-US" altLang="zh-CN" sz="2400" b="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对</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𝑘</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中的所有像素分别计算平均灰度值</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r>
                      <a:rPr kumimoji="1" lang="en-US" altLang="zh-CN" sz="2400" b="0" i="0"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𝑘</m:t>
                        </m:r>
                      </m:sub>
                    </m:sSub>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重复步骤</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2-3</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直至连续迭代中的</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差值足够小</a:t>
                </a: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74430" y="1296035"/>
                <a:ext cx="8940720" cy="5493812"/>
              </a:xfrm>
              <a:prstGeom prst="rect">
                <a:avLst/>
              </a:prstGeom>
              <a:blipFill>
                <a:blip r:embed="rId4"/>
                <a:stretch>
                  <a:fillRect l="-886" t="-1443" r="-750"/>
                </a:stretch>
              </a:blipFill>
            </p:spPr>
            <p:txBody>
              <a:bodyPr/>
              <a:lstStyle/>
              <a:p>
                <a:r>
                  <a:rPr lang="zh-CN" altLang="en-US">
                    <a:noFill/>
                  </a:rPr>
                  <a:t> </a:t>
                </a:r>
              </a:p>
            </p:txBody>
          </p:sp>
        </mc:Fallback>
      </mc:AlternateContent>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10" name="图片 9">
            <a:extLst>
              <a:ext uri="{FF2B5EF4-FFF2-40B4-BE49-F238E27FC236}">
                <a16:creationId xmlns:a16="http://schemas.microsoft.com/office/drawing/2014/main" id="{3C8AF640-4256-A0A5-6B57-751A6FB6BADA}"/>
              </a:ext>
            </a:extLst>
          </p:cNvPr>
          <p:cNvPicPr>
            <a:picLocks noChangeAspect="1"/>
          </p:cNvPicPr>
          <p:nvPr/>
        </p:nvPicPr>
        <p:blipFill>
          <a:blip r:embed="rId5"/>
          <a:stretch>
            <a:fillRect/>
          </a:stretch>
        </p:blipFill>
        <p:spPr>
          <a:xfrm>
            <a:off x="318051" y="3604928"/>
            <a:ext cx="8830907" cy="543001"/>
          </a:xfrm>
          <a:prstGeom prst="rect">
            <a:avLst/>
          </a:prstGeom>
        </p:spPr>
      </p:pic>
      <p:pic>
        <p:nvPicPr>
          <p:cNvPr id="16" name="图片 15">
            <a:extLst>
              <a:ext uri="{FF2B5EF4-FFF2-40B4-BE49-F238E27FC236}">
                <a16:creationId xmlns:a16="http://schemas.microsoft.com/office/drawing/2014/main" id="{54257A57-677D-8484-06F9-20C4A0C775EE}"/>
              </a:ext>
            </a:extLst>
          </p:cNvPr>
          <p:cNvPicPr>
            <a:picLocks noChangeAspect="1"/>
          </p:cNvPicPr>
          <p:nvPr/>
        </p:nvPicPr>
        <p:blipFill>
          <a:blip r:embed="rId6"/>
          <a:stretch>
            <a:fillRect/>
          </a:stretch>
        </p:blipFill>
        <p:spPr>
          <a:xfrm>
            <a:off x="2306586" y="4864209"/>
            <a:ext cx="3905795" cy="838317"/>
          </a:xfrm>
          <a:prstGeom prst="rect">
            <a:avLst/>
          </a:prstGeom>
        </p:spPr>
      </p:pic>
    </p:spTree>
    <p:extLst>
      <p:ext uri="{BB962C8B-B14F-4D97-AF65-F5344CB8AC3E}">
        <p14:creationId xmlns:p14="http://schemas.microsoft.com/office/powerpoint/2010/main" val="74590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926830" cy="1261884"/>
              </a:xfrm>
              <a:prstGeom prst="rect">
                <a:avLst/>
              </a:prstGeom>
            </p:spPr>
            <p:txBody>
              <a:bodyPr wrap="square">
                <a:spAutoFit/>
              </a:bodyPr>
              <a:lstStyle/>
              <a:p>
                <a:pPr marL="342900" indent="-342900" fontAlgn="auto">
                  <a:buFont typeface="Wingdings" panose="05000000000000000000" pitchFamily="2" charset="2"/>
                  <a:buChar char="n"/>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603050405020304" pitchFamily="18" charset="0"/>
                        <a:sym typeface="+mn-ea"/>
                      </a:rPr>
                      <m:t>𝑘</m:t>
                    </m:r>
                  </m:oMath>
                </a14:m>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均值聚类的区域分割</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926830" cy="1261884"/>
              </a:xfrm>
              <a:prstGeom prst="rect">
                <a:avLst/>
              </a:prstGeom>
              <a:blipFill>
                <a:blip r:embed="rId3"/>
                <a:stretch>
                  <a:fillRect t="-5797"/>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2050" name="Picture 2" descr="Figure">
            <a:extLst>
              <a:ext uri="{FF2B5EF4-FFF2-40B4-BE49-F238E27FC236}">
                <a16:creationId xmlns:a16="http://schemas.microsoft.com/office/drawing/2014/main" id="{C4490D1D-351A-6B02-851B-22204D6A6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6391" y="2066717"/>
            <a:ext cx="6251218" cy="468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03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445478" cy="1754326"/>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最优全局阈值处理（大津法）</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基本思想</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27D53E3-4242-411E-AF48-BABD29433FA5}"/>
              </a:ext>
            </a:extLst>
          </p:cNvPr>
          <p:cNvSpPr txBox="1"/>
          <p:nvPr/>
        </p:nvSpPr>
        <p:spPr>
          <a:xfrm>
            <a:off x="855821" y="2808448"/>
            <a:ext cx="7888129" cy="954107"/>
          </a:xfrm>
          <a:prstGeom prst="rect">
            <a:avLst/>
          </a:prstGeom>
          <a:noFill/>
        </p:spPr>
        <p:txBody>
          <a:bodyPr wrap="square">
            <a:spAutoFit/>
          </a:bodyPr>
          <a:lstStyle/>
          <a:p>
            <a:pPr fontAlgn="auto"/>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经过正确阈值处理后的不同类别的灰度值应该是不同的，所以最好的阈值应该是类间的最优分离</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1" name="下箭头 9">
            <a:extLst>
              <a:ext uri="{FF2B5EF4-FFF2-40B4-BE49-F238E27FC236}">
                <a16:creationId xmlns:a16="http://schemas.microsoft.com/office/drawing/2014/main" id="{D9DD5B5F-1471-43FC-8063-FABC96CD93C7}"/>
              </a:ext>
            </a:extLst>
          </p:cNvPr>
          <p:cNvSpPr/>
          <p:nvPr/>
        </p:nvSpPr>
        <p:spPr>
          <a:xfrm>
            <a:off x="4379584" y="405413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29CD849-68AE-41D9-B777-3A8FB5A2EE3C}"/>
              </a:ext>
            </a:extLst>
          </p:cNvPr>
          <p:cNvSpPr txBox="1"/>
          <p:nvPr/>
        </p:nvSpPr>
        <p:spPr>
          <a:xfrm>
            <a:off x="882458" y="4846798"/>
            <a:ext cx="7888129" cy="954107"/>
          </a:xfrm>
          <a:prstGeom prst="rect">
            <a:avLst/>
          </a:prstGeom>
          <a:noFill/>
        </p:spPr>
        <p:txBody>
          <a:bodyPr wrap="square">
            <a:spAutoFit/>
          </a:bodyPr>
          <a:lstStyle/>
          <a:p>
            <a:pPr fontAlgn="auto"/>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寻找到合适的阈值</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，使得不同区域的灰度值的类间方差达到最大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4" name="标题 1">
            <a:extLst>
              <a:ext uri="{FF2B5EF4-FFF2-40B4-BE49-F238E27FC236}">
                <a16:creationId xmlns:a16="http://schemas.microsoft.com/office/drawing/2014/main" id="{076EC6AA-BE3A-4BCF-ACFC-3C97FEA954C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5" name="标题 1">
            <a:extLst>
              <a:ext uri="{FF2B5EF4-FFF2-40B4-BE49-F238E27FC236}">
                <a16:creationId xmlns:a16="http://schemas.microsoft.com/office/drawing/2014/main" id="{678186DD-8DBC-42C3-8F82-60FDC930B844}"/>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8157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157FC0C-0FA7-B418-2C4A-0E4141012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69" y="3936185"/>
            <a:ext cx="8160169" cy="2673487"/>
          </a:xfrm>
          <a:prstGeom prst="rect">
            <a:avLst/>
          </a:prstGeom>
        </p:spPr>
      </p:pic>
      <p:sp>
        <p:nvSpPr>
          <p:cNvPr id="18" name="矩形 17"/>
          <p:cNvSpPr/>
          <p:nvPr/>
        </p:nvSpPr>
        <p:spPr>
          <a:xfrm>
            <a:off x="400050" y="1341120"/>
            <a:ext cx="8445478" cy="1754326"/>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最优全局阈值处理（大津法）</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基本思想</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29CD849-68AE-41D9-B777-3A8FB5A2EE3C}"/>
              </a:ext>
            </a:extLst>
          </p:cNvPr>
          <p:cNvSpPr txBox="1"/>
          <p:nvPr/>
        </p:nvSpPr>
        <p:spPr>
          <a:xfrm>
            <a:off x="766711" y="2808448"/>
            <a:ext cx="7888129" cy="954107"/>
          </a:xfrm>
          <a:prstGeom prst="rect">
            <a:avLst/>
          </a:prstGeom>
          <a:noFill/>
        </p:spPr>
        <p:txBody>
          <a:bodyPr wrap="square">
            <a:spAutoFit/>
          </a:bodyPr>
          <a:lstStyle/>
          <a:p>
            <a:pPr fontAlgn="auto"/>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寻找到合适的阈值</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，使得不同区域的灰度值的类间方差达到最大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4" name="标题 1">
            <a:extLst>
              <a:ext uri="{FF2B5EF4-FFF2-40B4-BE49-F238E27FC236}">
                <a16:creationId xmlns:a16="http://schemas.microsoft.com/office/drawing/2014/main" id="{076EC6AA-BE3A-4BCF-ACFC-3C97FEA954C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5" name="标题 1">
            <a:extLst>
              <a:ext uri="{FF2B5EF4-FFF2-40B4-BE49-F238E27FC236}">
                <a16:creationId xmlns:a16="http://schemas.microsoft.com/office/drawing/2014/main" id="{678186DD-8DBC-42C3-8F82-60FDC930B844}"/>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5" name="直接连接符 4">
            <a:extLst>
              <a:ext uri="{FF2B5EF4-FFF2-40B4-BE49-F238E27FC236}">
                <a16:creationId xmlns:a16="http://schemas.microsoft.com/office/drawing/2014/main" id="{7292A250-8544-19F2-A9A5-CE001B6ECFB3}"/>
              </a:ext>
            </a:extLst>
          </p:cNvPr>
          <p:cNvCxnSpPr/>
          <p:nvPr/>
        </p:nvCxnSpPr>
        <p:spPr>
          <a:xfrm>
            <a:off x="794257" y="4838218"/>
            <a:ext cx="755548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乘号 6">
            <a:extLst>
              <a:ext uri="{FF2B5EF4-FFF2-40B4-BE49-F238E27FC236}">
                <a16:creationId xmlns:a16="http://schemas.microsoft.com/office/drawing/2014/main" id="{75EB2DEE-91B4-D09A-DB4C-ABD5BCF7E3C3}"/>
              </a:ext>
            </a:extLst>
          </p:cNvPr>
          <p:cNvSpPr/>
          <p:nvPr/>
        </p:nvSpPr>
        <p:spPr>
          <a:xfrm rot="6890432">
            <a:off x="7389666" y="5305009"/>
            <a:ext cx="1207763" cy="796194"/>
          </a:xfrm>
          <a:prstGeom prst="mathMultiply">
            <a:avLst>
              <a:gd name="adj1" fmla="val 234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51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051" y="102604"/>
            <a:ext cx="1331845" cy="795654"/>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目录</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481267" y="539660"/>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5366" y="431056"/>
            <a:ext cx="3230555" cy="1089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Contents</a:t>
            </a:r>
            <a:endParaRPr lang="zh-CN" altLang="en-US" sz="2400" b="1" dirty="0">
              <a:latin typeface="Times New Roman" panose="02020503050405090304" charset="0"/>
              <a:ea typeface="宋体" panose="02010600030101010101" pitchFamily="2" charset="-122"/>
              <a:cs typeface="Times New Roman" panose="02020503050405090304" charset="0"/>
            </a:endParaRP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0" name="矩形 49"/>
          <p:cNvSpPr/>
          <p:nvPr/>
        </p:nvSpPr>
        <p:spPr>
          <a:xfrm>
            <a:off x="402488" y="1226710"/>
            <a:ext cx="6666865" cy="1949508"/>
          </a:xfrm>
          <a:prstGeom prst="rect">
            <a:avLst/>
          </a:prstGeom>
        </p:spPr>
        <p:txBody>
          <a:bodyPr wrap="square">
            <a:spAutoFit/>
          </a:bodyPr>
          <a:lstStyle/>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阈值处理</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区域生长</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区域分离</a:t>
            </a:r>
            <a:endParaRPr kumimoji="1" lang="en-US" altLang="zh-CN" sz="2800" dirty="0">
              <a:latin typeface="Times New Roman" panose="02020503050405090304" charset="0"/>
              <a:ea typeface="宋体" panose="02010600030101010101" pitchFamily="2" charset="-122"/>
              <a:cs typeface="Times New Roman" panose="0202050305040509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4154984"/>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令</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{0,1,2,…,</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表示大小为</a:t>
                </a:r>
                <a14:m>
                  <m:oMath xmlns:m="http://schemas.openxmlformats.org/officeDocument/2006/math">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𝑀</m:t>
                    </m:r>
                    <m:r>
                      <a:rPr kumimoji="1"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𝑁</m:t>
                    </m:r>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的图像中</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个不同整数的灰度级</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令</a:t>
                </a:r>
                <a14:m>
                  <m:oMath xmlns:m="http://schemas.openxmlformats.org/officeDocument/2006/math">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表示灰度级为</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的像素的个数 </a:t>
                </a:r>
                <a:r>
                  <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则</a:t>
                </a:r>
                <a14:m>
                  <m:oMath xmlns:m="http://schemas.openxmlformats.org/officeDocument/2006/math">
                    <m:r>
                      <a:rPr kumimoji="1" lang="en-US" altLang="zh-CN" sz="2400" i="1" dirty="0">
                        <a:latin typeface="Cambria Math" panose="02040503050406030204" pitchFamily="18" charset="0"/>
                        <a:ea typeface="Times New Roman" panose="02020503050405090304" charset="0"/>
                        <a:cs typeface="Times New Roman" panose="02020603050405020304" pitchFamily="18" charset="0"/>
                        <a:sym typeface="+mn-ea"/>
                      </a:rPr>
                      <m:t>𝑀𝑁</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m:t>
                    </m:r>
                    <m:nary>
                      <m:naryPr>
                        <m:chr m:val="∑"/>
                        <m:ctrl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ctrlPr>
                      </m:naryPr>
                      <m:sub>
                        <m:r>
                          <m:rPr>
                            <m:brk m:alnAt="23"/>
                          </m:r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𝐼</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=0</m:t>
                        </m:r>
                      </m:sub>
                      <m:sup>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−1</m:t>
                        </m:r>
                      </m:sup>
                      <m:e>
                        <m:sSub>
                          <m:sSubPr>
                            <m:ctrl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𝑖</m:t>
                            </m:r>
                          </m:sub>
                        </m:sSub>
                      </m:e>
                    </m:nary>
                  </m:oMath>
                </a14:m>
                <a:r>
                  <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rPr>
                  <a:t>)</a:t>
                </a: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归一化后的直方图每个灰度级有</a:t>
                </a:r>
                <a14:m>
                  <m:oMath xmlns:m="http://schemas.openxmlformats.org/officeDocument/2006/math">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𝑝</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𝑀𝑁</m:t>
                    </m:r>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个分量</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4154984"/>
              </a:xfrm>
              <a:prstGeom prst="rect">
                <a:avLst/>
              </a:prstGeom>
              <a:blipFill>
                <a:blip r:embed="rId3"/>
                <a:stretch>
                  <a:fillRect l="-1300" t="-190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1">
            <a:extLst>
              <a:ext uri="{FF2B5EF4-FFF2-40B4-BE49-F238E27FC236}">
                <a16:creationId xmlns:a16="http://schemas.microsoft.com/office/drawing/2014/main" id="{4DD96300-0964-485C-9B1A-9EC9F36D24EF}"/>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5" name="标题 1">
            <a:extLst>
              <a:ext uri="{FF2B5EF4-FFF2-40B4-BE49-F238E27FC236}">
                <a16:creationId xmlns:a16="http://schemas.microsoft.com/office/drawing/2014/main" id="{BCC2CB91-617F-4362-B06A-AB5F7F31A4A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405494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53655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假设选取了一个阈值</a:t>
                </a:r>
                <a:r>
                  <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 = </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，并将图像分作两类</a:t>
                </a:r>
                <a14:m>
                  <m:oMath xmlns:m="http://schemas.openxmlformats.org/officeDocument/2006/math">
                    <m:sSub>
                      <m:sSubPr>
                        <m:ctrlP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solidFill>
                              <a:schemeClr val="tx1"/>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2</m:t>
                        </m:r>
                      </m:sub>
                    </m:sSub>
                    <m:r>
                      <a:rPr kumimoji="1" lang="zh-CN" altLang="en-US" sz="2400" i="1" dirty="0">
                        <a:latin typeface="Cambria Math" panose="02040503050406030204" pitchFamily="18" charset="0"/>
                        <a:ea typeface="宋体" panose="02010600030101010101" pitchFamily="2" charset="-122"/>
                        <a:cs typeface="Times New Roman" panose="02020503050405090304" charset="0"/>
                        <a:sym typeface="+mn-ea"/>
                      </a:rPr>
                      <m:t>，</m:t>
                    </m:r>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其中，灰度级</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在区间</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[0,</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内的像素属于</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灰度级在区间</a:t>
                </a:r>
                <a14:m>
                  <m:oMath xmlns:m="http://schemas.openxmlformats.org/officeDocument/2006/math">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r>
                      <a:rPr kumimoji="1" lang="zh-CN" altLang="en-US" sz="2400" i="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内的像素属于区域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像素被分配在区域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的概率为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像素被分配在区域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的概率为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5365571"/>
              </a:xfrm>
              <a:prstGeom prst="rect">
                <a:avLst/>
              </a:prstGeom>
              <a:blipFill>
                <a:blip r:embed="rId3"/>
                <a:stretch>
                  <a:fillRect l="-1300" t="-1477"/>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721D651-542C-4A55-B89E-E4334C2AD061}"/>
              </a:ext>
            </a:extLst>
          </p:cNvPr>
          <p:cNvPicPr>
            <a:picLocks noChangeAspect="1"/>
          </p:cNvPicPr>
          <p:nvPr/>
        </p:nvPicPr>
        <p:blipFill>
          <a:blip r:embed="rId5"/>
          <a:stretch>
            <a:fillRect/>
          </a:stretch>
        </p:blipFill>
        <p:spPr>
          <a:xfrm>
            <a:off x="4046220" y="4217832"/>
            <a:ext cx="1646395" cy="814965"/>
          </a:xfrm>
          <a:prstGeom prst="rect">
            <a:avLst/>
          </a:prstGeom>
        </p:spPr>
      </p:pic>
      <p:pic>
        <p:nvPicPr>
          <p:cNvPr id="8" name="图片 7">
            <a:extLst>
              <a:ext uri="{FF2B5EF4-FFF2-40B4-BE49-F238E27FC236}">
                <a16:creationId xmlns:a16="http://schemas.microsoft.com/office/drawing/2014/main" id="{129A3C8A-8BDC-4C2C-B972-26333720711F}"/>
              </a:ext>
            </a:extLst>
          </p:cNvPr>
          <p:cNvPicPr>
            <a:picLocks noChangeAspect="1"/>
          </p:cNvPicPr>
          <p:nvPr/>
        </p:nvPicPr>
        <p:blipFill>
          <a:blip r:embed="rId6"/>
          <a:stretch>
            <a:fillRect/>
          </a:stretch>
        </p:blipFill>
        <p:spPr>
          <a:xfrm>
            <a:off x="3288345" y="5516880"/>
            <a:ext cx="3443925" cy="812800"/>
          </a:xfrm>
          <a:prstGeom prst="rect">
            <a:avLst/>
          </a:prstGeom>
        </p:spPr>
      </p:pic>
      <p:sp>
        <p:nvSpPr>
          <p:cNvPr id="14" name="标题 1">
            <a:extLst>
              <a:ext uri="{FF2B5EF4-FFF2-40B4-BE49-F238E27FC236}">
                <a16:creationId xmlns:a16="http://schemas.microsoft.com/office/drawing/2014/main" id="{9AAA5C42-8591-424F-ACC5-31054A2EBA56}"/>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5" name="标题 1">
            <a:extLst>
              <a:ext uri="{FF2B5EF4-FFF2-40B4-BE49-F238E27FC236}">
                <a16:creationId xmlns:a16="http://schemas.microsoft.com/office/drawing/2014/main" id="{90862EF7-1B9E-4368-B5C1-1E40D5C7D7CD}"/>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120145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577594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内的像素平均灰度为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内的像素平均灰度为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整个图像的像素平均灰度为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且图像与不同区域的平均灰度关系为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5775940"/>
              </a:xfrm>
              <a:prstGeom prst="rect">
                <a:avLst/>
              </a:prstGeom>
              <a:blipFill>
                <a:blip r:embed="rId3"/>
                <a:stretch>
                  <a:fillRect l="-1300" t="-1373"/>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948D0FF3-0826-4F35-91C4-748C5217192A}"/>
              </a:ext>
            </a:extLst>
          </p:cNvPr>
          <p:cNvGrpSpPr/>
          <p:nvPr/>
        </p:nvGrpSpPr>
        <p:grpSpPr>
          <a:xfrm>
            <a:off x="3285336" y="2199957"/>
            <a:ext cx="2573328" cy="812801"/>
            <a:chOff x="3305175" y="4130039"/>
            <a:chExt cx="3015615" cy="952500"/>
          </a:xfrm>
        </p:grpSpPr>
        <p:pic>
          <p:nvPicPr>
            <p:cNvPr id="7" name="图片 6">
              <a:extLst>
                <a:ext uri="{FF2B5EF4-FFF2-40B4-BE49-F238E27FC236}">
                  <a16:creationId xmlns:a16="http://schemas.microsoft.com/office/drawing/2014/main" id="{1F60D09E-D0D7-4069-BB48-3DDF41F47057}"/>
                </a:ext>
              </a:extLst>
            </p:cNvPr>
            <p:cNvPicPr>
              <a:picLocks noChangeAspect="1"/>
            </p:cNvPicPr>
            <p:nvPr/>
          </p:nvPicPr>
          <p:blipFill>
            <a:blip r:embed="rId5"/>
            <a:stretch>
              <a:fillRect/>
            </a:stretch>
          </p:blipFill>
          <p:spPr>
            <a:xfrm>
              <a:off x="3305175" y="4266247"/>
              <a:ext cx="933450" cy="657225"/>
            </a:xfrm>
            <a:prstGeom prst="rect">
              <a:avLst/>
            </a:prstGeom>
          </p:spPr>
        </p:pic>
        <p:pic>
          <p:nvPicPr>
            <p:cNvPr id="11" name="图片 10">
              <a:extLst>
                <a:ext uri="{FF2B5EF4-FFF2-40B4-BE49-F238E27FC236}">
                  <a16:creationId xmlns:a16="http://schemas.microsoft.com/office/drawing/2014/main" id="{6E82A831-3A10-444C-AD7E-A5358C6B8C08}"/>
                </a:ext>
              </a:extLst>
            </p:cNvPr>
            <p:cNvPicPr>
              <a:picLocks noChangeAspect="1"/>
            </p:cNvPicPr>
            <p:nvPr/>
          </p:nvPicPr>
          <p:blipFill>
            <a:blip r:embed="rId6"/>
            <a:stretch>
              <a:fillRect/>
            </a:stretch>
          </p:blipFill>
          <p:spPr>
            <a:xfrm>
              <a:off x="4272915" y="4130039"/>
              <a:ext cx="2047875" cy="952500"/>
            </a:xfrm>
            <a:prstGeom prst="rect">
              <a:avLst/>
            </a:prstGeom>
          </p:spPr>
        </p:pic>
      </p:grpSp>
      <p:grpSp>
        <p:nvGrpSpPr>
          <p:cNvPr id="19" name="组合 18">
            <a:extLst>
              <a:ext uri="{FF2B5EF4-FFF2-40B4-BE49-F238E27FC236}">
                <a16:creationId xmlns:a16="http://schemas.microsoft.com/office/drawing/2014/main" id="{35DC65B7-BD49-4D73-B0FA-790948CCAE43}"/>
              </a:ext>
            </a:extLst>
          </p:cNvPr>
          <p:cNvGrpSpPr/>
          <p:nvPr/>
        </p:nvGrpSpPr>
        <p:grpSpPr>
          <a:xfrm>
            <a:off x="3327881" y="3393515"/>
            <a:ext cx="2750851" cy="763119"/>
            <a:chOff x="3510916" y="5490845"/>
            <a:chExt cx="3124505" cy="866775"/>
          </a:xfrm>
        </p:grpSpPr>
        <p:pic>
          <p:nvPicPr>
            <p:cNvPr id="15" name="图片 14">
              <a:extLst>
                <a:ext uri="{FF2B5EF4-FFF2-40B4-BE49-F238E27FC236}">
                  <a16:creationId xmlns:a16="http://schemas.microsoft.com/office/drawing/2014/main" id="{8B08A27E-BB56-41F6-83FD-60AEFAFB4102}"/>
                </a:ext>
              </a:extLst>
            </p:cNvPr>
            <p:cNvPicPr>
              <a:picLocks noChangeAspect="1"/>
            </p:cNvPicPr>
            <p:nvPr/>
          </p:nvPicPr>
          <p:blipFill>
            <a:blip r:embed="rId7"/>
            <a:stretch>
              <a:fillRect/>
            </a:stretch>
          </p:blipFill>
          <p:spPr>
            <a:xfrm>
              <a:off x="3510916" y="5556885"/>
              <a:ext cx="914400" cy="676275"/>
            </a:xfrm>
            <a:prstGeom prst="rect">
              <a:avLst/>
            </a:prstGeom>
          </p:spPr>
        </p:pic>
        <p:pic>
          <p:nvPicPr>
            <p:cNvPr id="17" name="图片 16">
              <a:extLst>
                <a:ext uri="{FF2B5EF4-FFF2-40B4-BE49-F238E27FC236}">
                  <a16:creationId xmlns:a16="http://schemas.microsoft.com/office/drawing/2014/main" id="{83B04EA2-EA9B-49CA-9B21-AB3F6E1B3384}"/>
                </a:ext>
              </a:extLst>
            </p:cNvPr>
            <p:cNvPicPr>
              <a:picLocks noChangeAspect="1"/>
            </p:cNvPicPr>
            <p:nvPr/>
          </p:nvPicPr>
          <p:blipFill>
            <a:blip r:embed="rId8"/>
            <a:stretch>
              <a:fillRect/>
            </a:stretch>
          </p:blipFill>
          <p:spPr>
            <a:xfrm>
              <a:off x="4416096" y="5490845"/>
              <a:ext cx="2219325" cy="866775"/>
            </a:xfrm>
            <a:prstGeom prst="rect">
              <a:avLst/>
            </a:prstGeom>
          </p:spPr>
        </p:pic>
      </p:grpSp>
      <p:pic>
        <p:nvPicPr>
          <p:cNvPr id="21" name="图片 20">
            <a:extLst>
              <a:ext uri="{FF2B5EF4-FFF2-40B4-BE49-F238E27FC236}">
                <a16:creationId xmlns:a16="http://schemas.microsoft.com/office/drawing/2014/main" id="{4F2C52B6-5764-4136-89FF-C4EF5594A12F}"/>
              </a:ext>
            </a:extLst>
          </p:cNvPr>
          <p:cNvPicPr>
            <a:picLocks noChangeAspect="1"/>
          </p:cNvPicPr>
          <p:nvPr/>
        </p:nvPicPr>
        <p:blipFill>
          <a:blip r:embed="rId9"/>
          <a:stretch>
            <a:fillRect/>
          </a:stretch>
        </p:blipFill>
        <p:spPr>
          <a:xfrm>
            <a:off x="3871419" y="4606849"/>
            <a:ext cx="1685619" cy="880927"/>
          </a:xfrm>
          <a:prstGeom prst="rect">
            <a:avLst/>
          </a:prstGeom>
        </p:spPr>
      </p:pic>
      <p:pic>
        <p:nvPicPr>
          <p:cNvPr id="24" name="图片 23">
            <a:extLst>
              <a:ext uri="{FF2B5EF4-FFF2-40B4-BE49-F238E27FC236}">
                <a16:creationId xmlns:a16="http://schemas.microsoft.com/office/drawing/2014/main" id="{50C364D0-E33B-4EF2-BB41-58BB4330D607}"/>
              </a:ext>
            </a:extLst>
          </p:cNvPr>
          <p:cNvPicPr>
            <a:picLocks noChangeAspect="1"/>
          </p:cNvPicPr>
          <p:nvPr/>
        </p:nvPicPr>
        <p:blipFill>
          <a:blip r:embed="rId10"/>
          <a:stretch>
            <a:fillRect/>
          </a:stretch>
        </p:blipFill>
        <p:spPr>
          <a:xfrm>
            <a:off x="3371059" y="5885750"/>
            <a:ext cx="2848764" cy="694820"/>
          </a:xfrm>
          <a:prstGeom prst="rect">
            <a:avLst/>
          </a:prstGeom>
        </p:spPr>
      </p:pic>
    </p:spTree>
    <p:extLst>
      <p:ext uri="{BB962C8B-B14F-4D97-AF65-F5344CB8AC3E}">
        <p14:creationId xmlns:p14="http://schemas.microsoft.com/office/powerpoint/2010/main" val="1822470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53655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图像的全局方差为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不同区域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的类间方差为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nSpc>
                    <a:spcPts val="3200"/>
                  </a:lnSpc>
                  <a:buFont typeface="Wingdings" panose="05000000000000000000" pitchFamily="2" charset="2"/>
                  <a:buChar char="n"/>
                </a:pP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最优算法的目标，就是找到合适的阈值</a:t>
                </a:r>
                <a:r>
                  <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 = </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，使得</a:t>
                </a:r>
                <a14:m>
                  <m:oMath xmlns:m="http://schemas.openxmlformats.org/officeDocument/2006/math">
                    <m:sSubSup>
                      <m:sSubSup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最大</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针对每一个不同的</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，计算</a:t>
                </a:r>
                <a14:m>
                  <m:oMath xmlns:m="http://schemas.openxmlformats.org/officeDocument/2006/math">
                    <m:sSubSup>
                      <m:sSubSup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，并比较大小</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5365571"/>
              </a:xfrm>
              <a:prstGeom prst="rect">
                <a:avLst/>
              </a:prstGeom>
              <a:blipFill>
                <a:blip r:embed="rId3"/>
                <a:stretch>
                  <a:fillRect l="-1300" t="-1477"/>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341AF7-0952-4533-BB3F-813DF03140C8}"/>
              </a:ext>
            </a:extLst>
          </p:cNvPr>
          <p:cNvPicPr>
            <a:picLocks noChangeAspect="1"/>
          </p:cNvPicPr>
          <p:nvPr/>
        </p:nvPicPr>
        <p:blipFill>
          <a:blip r:embed="rId5"/>
          <a:stretch>
            <a:fillRect/>
          </a:stretch>
        </p:blipFill>
        <p:spPr>
          <a:xfrm>
            <a:off x="3156108" y="2541029"/>
            <a:ext cx="2831783" cy="850385"/>
          </a:xfrm>
          <a:prstGeom prst="rect">
            <a:avLst/>
          </a:prstGeom>
        </p:spPr>
      </p:pic>
      <p:pic>
        <p:nvPicPr>
          <p:cNvPr id="10" name="图片 9">
            <a:extLst>
              <a:ext uri="{FF2B5EF4-FFF2-40B4-BE49-F238E27FC236}">
                <a16:creationId xmlns:a16="http://schemas.microsoft.com/office/drawing/2014/main" id="{5B5D48C7-245F-4D19-8BC9-0A86F267375C}"/>
              </a:ext>
            </a:extLst>
          </p:cNvPr>
          <p:cNvPicPr>
            <a:picLocks noChangeAspect="1"/>
          </p:cNvPicPr>
          <p:nvPr/>
        </p:nvPicPr>
        <p:blipFill>
          <a:blip r:embed="rId6"/>
          <a:stretch>
            <a:fillRect/>
          </a:stretch>
        </p:blipFill>
        <p:spPr>
          <a:xfrm>
            <a:off x="2088831" y="3834009"/>
            <a:ext cx="5514975" cy="704850"/>
          </a:xfrm>
          <a:prstGeom prst="rect">
            <a:avLst/>
          </a:prstGeom>
        </p:spPr>
      </p:pic>
      <p:sp>
        <p:nvSpPr>
          <p:cNvPr id="25" name="下箭头 9">
            <a:extLst>
              <a:ext uri="{FF2B5EF4-FFF2-40B4-BE49-F238E27FC236}">
                <a16:creationId xmlns:a16="http://schemas.microsoft.com/office/drawing/2014/main" id="{772459FE-90D2-44DD-A8A0-0CFE53AF296A}"/>
              </a:ext>
            </a:extLst>
          </p:cNvPr>
          <p:cNvSpPr/>
          <p:nvPr/>
        </p:nvSpPr>
        <p:spPr>
          <a:xfrm>
            <a:off x="4471024" y="5310822"/>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a:extLst>
              <a:ext uri="{FF2B5EF4-FFF2-40B4-BE49-F238E27FC236}">
                <a16:creationId xmlns:a16="http://schemas.microsoft.com/office/drawing/2014/main" id="{0595717F-A5B0-4712-8B9C-018BD781D873}"/>
              </a:ext>
            </a:extLst>
          </p:cNvPr>
          <p:cNvSpPr/>
          <p:nvPr/>
        </p:nvSpPr>
        <p:spPr>
          <a:xfrm rot="721465">
            <a:off x="6697683" y="5409182"/>
            <a:ext cx="1207763" cy="796194"/>
          </a:xfrm>
          <a:prstGeom prst="mathMultiply">
            <a:avLst>
              <a:gd name="adj1" fmla="val 658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58E9E66-917C-4F2F-8264-9FFAE8BD6BF7}"/>
              </a:ext>
            </a:extLst>
          </p:cNvPr>
          <p:cNvSpPr txBox="1"/>
          <p:nvPr/>
        </p:nvSpPr>
        <p:spPr>
          <a:xfrm>
            <a:off x="6379991" y="6165418"/>
            <a:ext cx="2031325" cy="461665"/>
          </a:xfrm>
          <a:prstGeom prst="rect">
            <a:avLst/>
          </a:prstGeom>
          <a:noFill/>
        </p:spPr>
        <p:txBody>
          <a:bodyPr wrap="none" rtlCol="0">
            <a:spAutoFit/>
          </a:bodyPr>
          <a:lstStyle/>
          <a:p>
            <a:r>
              <a:rPr lang="zh-CN" altLang="en-US" sz="2400" dirty="0">
                <a:solidFill>
                  <a:srgbClr val="FF0000"/>
                </a:solidFill>
                <a:latin typeface="宋体" panose="02010600030101010101" pitchFamily="2" charset="-122"/>
                <a:ea typeface="宋体" panose="02010600030101010101" pitchFamily="2" charset="-122"/>
              </a:rPr>
              <a:t>计算开销较大</a:t>
            </a:r>
          </a:p>
        </p:txBody>
      </p:sp>
      <p:sp>
        <p:nvSpPr>
          <p:cNvPr id="28" name="标题 1">
            <a:extLst>
              <a:ext uri="{FF2B5EF4-FFF2-40B4-BE49-F238E27FC236}">
                <a16:creationId xmlns:a16="http://schemas.microsoft.com/office/drawing/2014/main" id="{9B896556-AD6C-4C57-9CBC-5B52F491376D}"/>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29" name="标题 1">
            <a:extLst>
              <a:ext uri="{FF2B5EF4-FFF2-40B4-BE49-F238E27FC236}">
                <a16:creationId xmlns:a16="http://schemas.microsoft.com/office/drawing/2014/main" id="{05C60C4D-2E7B-4F43-AD2D-2DDB4D0ADD29}"/>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81275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5370766"/>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图像的全局方差为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不同区域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的类间方差为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nSpc>
                    <a:spcPts val="3200"/>
                  </a:lnSpc>
                  <a:buFont typeface="Wingdings" panose="05000000000000000000" pitchFamily="2" charset="2"/>
                  <a:buChar char="n"/>
                </a:pP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最优算法的目标，就是找到合适的阈值</a:t>
                </a:r>
                <a:r>
                  <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rPr>
                  <a:t>) = </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，使得</a:t>
                </a:r>
                <a14:m>
                  <m:oMath xmlns:m="http://schemas.openxmlformats.org/officeDocument/2006/math">
                    <m:sSubSup>
                      <m:sSubSup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最大</a:t>
                </a: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400" b="0" dirty="0">
                    <a:latin typeface="Times New Roman" panose="02020603050405020304" pitchFamily="18" charset="0"/>
                    <a:ea typeface="宋体" panose="02010600030101010101" pitchFamily="2" charset="-122"/>
                    <a:cs typeface="Times New Roman" panose="02020603050405020304" pitchFamily="18" charset="0"/>
                    <a:sym typeface="+mn-ea"/>
                  </a:rPr>
                  <a:t>用</a:t>
                </a:r>
                <a14:m>
                  <m:oMath xmlns:m="http://schemas.openxmlformats.org/officeDocument/2006/math">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0" smtClean="0">
                            <a:latin typeface="Cambria Math" panose="02040503050406030204" pitchFamily="18" charset="0"/>
                            <a:ea typeface="Times New Roman" panose="02020503050405090304" charset="0"/>
                            <a:cs typeface="Times New Roman" panose="02020603050405020304" pitchFamily="18" charset="0"/>
                            <a:sym typeface="+mn-ea"/>
                          </a:rPr>
                          <m:t>1</m:t>
                        </m:r>
                      </m:sub>
                    </m:sSub>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zh-CN" altLang="en-US" sz="2400" i="1">
                            <a:latin typeface="Cambria Math" panose="02040503050406030204" pitchFamily="18" charset="0"/>
                            <a:ea typeface="Times New Roman" panose="02020503050405090304" charset="0"/>
                            <a:cs typeface="Times New Roman" panose="02020603050405020304" pitchFamily="18" charset="0"/>
                            <a:sym typeface="+mn-ea"/>
                          </a:rPr>
                          <m:t>、</m:t>
                        </m:r>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sub>
                        </m:sSub>
                        <m:sSub>
                          <m:sSubPr>
                            <m:ctrlP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zh-CN" altLang="en-US" sz="2400" i="0" smtClean="0">
                                <a:latin typeface="Cambria Math" panose="02040503050406030204" pitchFamily="18" charset="0"/>
                                <a:ea typeface="Times New Roman" panose="02020503050405090304" charset="0"/>
                                <a:cs typeface="Times New Roman" panose="02020603050405020304" pitchFamily="18" charset="0"/>
                                <a:sym typeface="+mn-ea"/>
                              </a:rPr>
                              <m:t>消除</m:t>
                            </m:r>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0" smtClean="0">
                                <a:latin typeface="Cambria Math" panose="02040503050406030204" pitchFamily="18" charset="0"/>
                                <a:ea typeface="Times New Roman" panose="02020503050405090304" charset="0"/>
                                <a:cs typeface="Times New Roman" panose="02020603050405020304" pitchFamily="18" charset="0"/>
                                <a:sym typeface="+mn-ea"/>
                              </a:rPr>
                              <m:t>2</m:t>
                            </m:r>
                          </m:sub>
                        </m:sSub>
                        <m:r>
                          <a:rPr kumimoji="1" lang="zh-CN" altLang="en-US" sz="2400" i="1" smtClean="0">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，再针对每个不同的</a:t>
                </a:r>
                <a:r>
                  <a:rPr kumimoji="1"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，计算</a:t>
                </a:r>
                <a14:m>
                  <m:oMath xmlns:m="http://schemas.openxmlformats.org/officeDocument/2006/math">
                    <m:sSubSup>
                      <m:sSubSupPr>
                        <m:ctrlP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，并比较大小</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5370766"/>
              </a:xfrm>
              <a:prstGeom prst="rect">
                <a:avLst/>
              </a:prstGeom>
              <a:blipFill>
                <a:blip r:embed="rId3"/>
                <a:stretch>
                  <a:fillRect l="-1300" t="-1476" b="-1249"/>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341AF7-0952-4533-BB3F-813DF03140C8}"/>
              </a:ext>
            </a:extLst>
          </p:cNvPr>
          <p:cNvPicPr>
            <a:picLocks noChangeAspect="1"/>
          </p:cNvPicPr>
          <p:nvPr/>
        </p:nvPicPr>
        <p:blipFill>
          <a:blip r:embed="rId5"/>
          <a:stretch>
            <a:fillRect/>
          </a:stretch>
        </p:blipFill>
        <p:spPr>
          <a:xfrm>
            <a:off x="3156108" y="2541029"/>
            <a:ext cx="2831783" cy="850385"/>
          </a:xfrm>
          <a:prstGeom prst="rect">
            <a:avLst/>
          </a:prstGeom>
        </p:spPr>
      </p:pic>
      <p:pic>
        <p:nvPicPr>
          <p:cNvPr id="10" name="图片 9">
            <a:extLst>
              <a:ext uri="{FF2B5EF4-FFF2-40B4-BE49-F238E27FC236}">
                <a16:creationId xmlns:a16="http://schemas.microsoft.com/office/drawing/2014/main" id="{5B5D48C7-245F-4D19-8BC9-0A86F267375C}"/>
              </a:ext>
            </a:extLst>
          </p:cNvPr>
          <p:cNvPicPr>
            <a:picLocks noChangeAspect="1"/>
          </p:cNvPicPr>
          <p:nvPr/>
        </p:nvPicPr>
        <p:blipFill>
          <a:blip r:embed="rId6"/>
          <a:stretch>
            <a:fillRect/>
          </a:stretch>
        </p:blipFill>
        <p:spPr>
          <a:xfrm>
            <a:off x="2088831" y="3834009"/>
            <a:ext cx="5514975" cy="704850"/>
          </a:xfrm>
          <a:prstGeom prst="rect">
            <a:avLst/>
          </a:prstGeom>
        </p:spPr>
      </p:pic>
      <p:sp>
        <p:nvSpPr>
          <p:cNvPr id="25" name="下箭头 9">
            <a:extLst>
              <a:ext uri="{FF2B5EF4-FFF2-40B4-BE49-F238E27FC236}">
                <a16:creationId xmlns:a16="http://schemas.microsoft.com/office/drawing/2014/main" id="{772459FE-90D2-44DD-A8A0-0CFE53AF296A}"/>
              </a:ext>
            </a:extLst>
          </p:cNvPr>
          <p:cNvSpPr/>
          <p:nvPr/>
        </p:nvSpPr>
        <p:spPr>
          <a:xfrm>
            <a:off x="4471024" y="5310822"/>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a:extLst>
              <a:ext uri="{FF2B5EF4-FFF2-40B4-BE49-F238E27FC236}">
                <a16:creationId xmlns:a16="http://schemas.microsoft.com/office/drawing/2014/main" id="{BA9985A1-96EB-4F6D-A959-4571EA2EDB3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5" name="标题 1">
            <a:extLst>
              <a:ext uri="{FF2B5EF4-FFF2-40B4-BE49-F238E27FC236}">
                <a16:creationId xmlns:a16="http://schemas.microsoft.com/office/drawing/2014/main" id="{B6A210AC-8D97-4CAD-9FD2-2CA1452A49BD}"/>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36544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500682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不同区域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的类间方差为</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其中，</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𝑚</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sub>
                    </m:sSub>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sub>
                    </m:sSub>
                  </m:oMath>
                </a14:m>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5006820"/>
              </a:xfrm>
              <a:prstGeom prst="rect">
                <a:avLst/>
              </a:prstGeom>
              <a:blipFill>
                <a:blip r:embed="rId3"/>
                <a:stretch>
                  <a:fillRect l="-1300" t="-1583"/>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3A989AA-0297-4A7E-BE18-E923027F846C}"/>
              </a:ext>
            </a:extLst>
          </p:cNvPr>
          <p:cNvPicPr>
            <a:picLocks noChangeAspect="1"/>
          </p:cNvPicPr>
          <p:nvPr/>
        </p:nvPicPr>
        <p:blipFill>
          <a:blip r:embed="rId5"/>
          <a:stretch>
            <a:fillRect/>
          </a:stretch>
        </p:blipFill>
        <p:spPr>
          <a:xfrm>
            <a:off x="1814512" y="2770509"/>
            <a:ext cx="5514975" cy="704850"/>
          </a:xfrm>
          <a:prstGeom prst="rect">
            <a:avLst/>
          </a:prstGeom>
        </p:spPr>
      </p:pic>
      <p:sp>
        <p:nvSpPr>
          <p:cNvPr id="14" name="下箭头 9">
            <a:extLst>
              <a:ext uri="{FF2B5EF4-FFF2-40B4-BE49-F238E27FC236}">
                <a16:creationId xmlns:a16="http://schemas.microsoft.com/office/drawing/2014/main" id="{D41EBE59-A105-4ADC-8702-64C3B47F6311}"/>
              </a:ext>
            </a:extLst>
          </p:cNvPr>
          <p:cNvSpPr/>
          <p:nvPr/>
        </p:nvSpPr>
        <p:spPr>
          <a:xfrm>
            <a:off x="4547848" y="3599658"/>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3D6F661-E6B7-4E99-B21D-B9C3D8AFC372}"/>
              </a:ext>
            </a:extLst>
          </p:cNvPr>
          <p:cNvGrpSpPr/>
          <p:nvPr/>
        </p:nvGrpSpPr>
        <p:grpSpPr>
          <a:xfrm>
            <a:off x="1814512" y="3943351"/>
            <a:ext cx="5753724" cy="971550"/>
            <a:chOff x="1536382" y="3933198"/>
            <a:chExt cx="5753724" cy="971550"/>
          </a:xfrm>
        </p:grpSpPr>
        <p:pic>
          <p:nvPicPr>
            <p:cNvPr id="11" name="图片 10">
              <a:extLst>
                <a:ext uri="{FF2B5EF4-FFF2-40B4-BE49-F238E27FC236}">
                  <a16:creationId xmlns:a16="http://schemas.microsoft.com/office/drawing/2014/main" id="{9A1A5ECB-48D4-4979-890E-EF1B523BF056}"/>
                </a:ext>
              </a:extLst>
            </p:cNvPr>
            <p:cNvPicPr>
              <a:picLocks noChangeAspect="1"/>
            </p:cNvPicPr>
            <p:nvPr/>
          </p:nvPicPr>
          <p:blipFill>
            <a:blip r:embed="rId6"/>
            <a:stretch>
              <a:fillRect/>
            </a:stretch>
          </p:blipFill>
          <p:spPr>
            <a:xfrm>
              <a:off x="1536382" y="4104326"/>
              <a:ext cx="3352800" cy="590550"/>
            </a:xfrm>
            <a:prstGeom prst="rect">
              <a:avLst/>
            </a:prstGeom>
          </p:spPr>
        </p:pic>
        <p:pic>
          <p:nvPicPr>
            <p:cNvPr id="16" name="图片 15">
              <a:extLst>
                <a:ext uri="{FF2B5EF4-FFF2-40B4-BE49-F238E27FC236}">
                  <a16:creationId xmlns:a16="http://schemas.microsoft.com/office/drawing/2014/main" id="{E14F1110-7DBB-4CFB-AD61-E944BB75810D}"/>
                </a:ext>
              </a:extLst>
            </p:cNvPr>
            <p:cNvPicPr>
              <a:picLocks noChangeAspect="1"/>
            </p:cNvPicPr>
            <p:nvPr/>
          </p:nvPicPr>
          <p:blipFill>
            <a:blip r:embed="rId7"/>
            <a:stretch>
              <a:fillRect/>
            </a:stretch>
          </p:blipFill>
          <p:spPr>
            <a:xfrm>
              <a:off x="4851706" y="3933198"/>
              <a:ext cx="2438400" cy="971550"/>
            </a:xfrm>
            <a:prstGeom prst="rect">
              <a:avLst/>
            </a:prstGeom>
          </p:spPr>
        </p:pic>
      </p:grpSp>
      <p:sp>
        <p:nvSpPr>
          <p:cNvPr id="21" name="标题 1">
            <a:extLst>
              <a:ext uri="{FF2B5EF4-FFF2-40B4-BE49-F238E27FC236}">
                <a16:creationId xmlns:a16="http://schemas.microsoft.com/office/drawing/2014/main" id="{1A9429A2-E84B-4F78-863A-ED3892953E7A}"/>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23" name="标题 1">
            <a:extLst>
              <a:ext uri="{FF2B5EF4-FFF2-40B4-BE49-F238E27FC236}">
                <a16:creationId xmlns:a16="http://schemas.microsoft.com/office/drawing/2014/main" id="{242665FA-FCCB-4F93-815E-5436A9B48574}"/>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378861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669520" cy="5417189"/>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计算输入图像的归一化直方图，并用</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𝑝</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表示直方图的各个分量</a:t>
                </a:r>
                <a:endParaRPr kumimoji="1" lang="en-US" altLang="zh-CN"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计算区域</a:t>
                </a:r>
                <a14:m>
                  <m:oMath xmlns:m="http://schemas.openxmlformats.org/officeDocument/2006/math">
                    <m:sSub>
                      <m:sSubPr>
                        <m:ctrlPr>
                          <a:rPr kumimoji="1" lang="en-US" altLang="zh-CN" sz="2400" i="1" dirty="0" smtClean="0">
                            <a:solidFill>
                              <a:srgbClr val="1D4E79"/>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solidFill>
                              <a:srgbClr val="1D4E79"/>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solidFill>
                              <a:srgbClr val="1D4E79"/>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的累积和</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sub>
                    </m:sSub>
                    <m:d>
                      <m:d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d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d>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  </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=1,2,…,</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r>
                      <a:rPr kumimoji="1" lang="zh-CN" altLang="en-US"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累积均值</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𝑚</m:t>
                    </m:r>
                    <m:d>
                      <m:d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d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d>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  </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=1,2,…,</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以及全局灰度均值</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Sub>
                  </m:oMath>
                </a14:m>
                <a:endParaRPr kumimoji="1" lang="en-US" altLang="zh-CN"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分别计算不同取值</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zh-CN" altLang="en-US"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下</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的类间方差</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，并得到</a:t>
                </a:r>
                <a:r>
                  <a:rPr kumimoji="1" lang="en-US" altLang="zh-CN"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最优值</a:t>
                </a:r>
                <a14:m>
                  <m:oMath xmlns:m="http://schemas.openxmlformats.org/officeDocument/2006/math">
                    <m:sSup>
                      <m:sSup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，即</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最大时的</a:t>
                </a:r>
                <a14:m>
                  <m:oMath xmlns:m="http://schemas.openxmlformats.org/officeDocument/2006/math">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zh-CN" altLang="en-US"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如果极大值不唯一，则</a:t>
                </a:r>
                <a14:m>
                  <m:oMath xmlns:m="http://schemas.openxmlformats.org/officeDocument/2006/math">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取对应各个极大值的各个值</a:t>
                </a:r>
                <a14:m>
                  <m:oMath xmlns:m="http://schemas.openxmlformats.org/officeDocument/2006/math">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的平均</a:t>
                </a:r>
                <a:endParaRPr kumimoji="1" lang="en-US" altLang="zh-CN"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根据全局方差</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Sup>
                      <m:sSubSupPr>
                        <m:ctrlPr>
                          <a:rPr kumimoji="1" lang="en-US" altLang="zh-CN"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宋体" panose="02010600030101010101" pitchFamily="2" charset="-122"/>
                    <a:cs typeface="Times New Roman" panose="02020603050405020304" pitchFamily="18" charset="0"/>
                    <a:sym typeface="+mn-ea"/>
                  </a:rPr>
                  <a:t>，计算可分离性测度</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𝜂</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endParaRPr kumimoji="1" lang="en-US" altLang="zh-CN" sz="24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669520" cy="5417189"/>
              </a:xfrm>
              <a:prstGeom prst="rect">
                <a:avLst/>
              </a:prstGeom>
              <a:blipFill>
                <a:blip r:embed="rId3"/>
                <a:stretch>
                  <a:fillRect l="-1266" t="-1462" r="-141"/>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739669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13423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基本全局阈值处理与</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最优全局阈值处理示例</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lnSpc>
                <a:spcPts val="3200"/>
              </a:lnSpc>
              <a:buFont typeface="+mj-lt"/>
              <a:buAutoNum type="arabicPeriod"/>
            </a:pPr>
            <a:endParaRPr kumimoji="1" lang="en-US" altLang="zh-CN" sz="24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B9F1079-3B19-4EE6-B79A-11BD14CF1CFD}"/>
              </a:ext>
            </a:extLst>
          </p:cNvPr>
          <p:cNvPicPr>
            <a:picLocks noChangeAspect="1"/>
          </p:cNvPicPr>
          <p:nvPr/>
        </p:nvPicPr>
        <p:blipFill>
          <a:blip r:embed="rId4"/>
          <a:stretch>
            <a:fillRect/>
          </a:stretch>
        </p:blipFill>
        <p:spPr>
          <a:xfrm>
            <a:off x="2041344" y="1880235"/>
            <a:ext cx="5061312" cy="4691921"/>
          </a:xfrm>
          <a:prstGeom prst="rect">
            <a:avLst/>
          </a:prstGeom>
        </p:spPr>
      </p:pic>
      <p:sp>
        <p:nvSpPr>
          <p:cNvPr id="11" name="标题 1">
            <a:extLst>
              <a:ext uri="{FF2B5EF4-FFF2-40B4-BE49-F238E27FC236}">
                <a16:creationId xmlns:a16="http://schemas.microsoft.com/office/drawing/2014/main" id="{40346A44-64D1-42B2-8157-2C33630C7CC9}"/>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2" name="标题 1">
            <a:extLst>
              <a:ext uri="{FF2B5EF4-FFF2-40B4-BE49-F238E27FC236}">
                <a16:creationId xmlns:a16="http://schemas.microsoft.com/office/drawing/2014/main" id="{C4CC350C-4517-418A-A5B5-FC7085BF4759}"/>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1760331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3898824"/>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多阈值处理</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Otsu</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方法可以扩展到任意数量的阈值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分成</a:t>
            </a:r>
            <a:r>
              <a:rPr kumimoji="1" lang="en-US" altLang="zh-CN" sz="2800" i="1" dirty="0">
                <a:latin typeface="Times New Roman" panose="02020603050405020304" pitchFamily="18" charset="0"/>
                <a:ea typeface="宋体" panose="02010600030101010101" pitchFamily="2" charset="-122"/>
                <a:cs typeface="Times New Roman" panose="02020603050405020304" pitchFamily="18" charset="0"/>
                <a:sym typeface="+mn-ea"/>
              </a:rPr>
              <a:t>K</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个区域的类间方差</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最优阈值</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3" name="图片 2">
            <a:extLst>
              <a:ext uri="{FF2B5EF4-FFF2-40B4-BE49-F238E27FC236}">
                <a16:creationId xmlns:a16="http://schemas.microsoft.com/office/drawing/2014/main" id="{86704333-393A-40A3-AC83-BF086D21F9DA}"/>
              </a:ext>
            </a:extLst>
          </p:cNvPr>
          <p:cNvPicPr>
            <a:picLocks noChangeAspect="1"/>
          </p:cNvPicPr>
          <p:nvPr/>
        </p:nvPicPr>
        <p:blipFill>
          <a:blip r:embed="rId4"/>
          <a:stretch>
            <a:fillRect/>
          </a:stretch>
        </p:blipFill>
        <p:spPr>
          <a:xfrm>
            <a:off x="3128962" y="3139440"/>
            <a:ext cx="2886075" cy="876300"/>
          </a:xfrm>
          <a:prstGeom prst="rect">
            <a:avLst/>
          </a:prstGeom>
        </p:spPr>
      </p:pic>
      <p:pic>
        <p:nvPicPr>
          <p:cNvPr id="5" name="图片 4">
            <a:extLst>
              <a:ext uri="{FF2B5EF4-FFF2-40B4-BE49-F238E27FC236}">
                <a16:creationId xmlns:a16="http://schemas.microsoft.com/office/drawing/2014/main" id="{9E333907-6CA8-4D2A-8B54-7A1B754643A5}"/>
              </a:ext>
            </a:extLst>
          </p:cNvPr>
          <p:cNvPicPr>
            <a:picLocks noChangeAspect="1"/>
          </p:cNvPicPr>
          <p:nvPr/>
        </p:nvPicPr>
        <p:blipFill>
          <a:blip r:embed="rId5"/>
          <a:stretch>
            <a:fillRect/>
          </a:stretch>
        </p:blipFill>
        <p:spPr>
          <a:xfrm>
            <a:off x="1383831" y="4430319"/>
            <a:ext cx="6591300" cy="809625"/>
          </a:xfrm>
          <a:prstGeom prst="rect">
            <a:avLst/>
          </a:prstGeom>
        </p:spPr>
      </p:pic>
    </p:spTree>
    <p:extLst>
      <p:ext uri="{BB962C8B-B14F-4D97-AF65-F5344CB8AC3E}">
        <p14:creationId xmlns:p14="http://schemas.microsoft.com/office/powerpoint/2010/main" val="84916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131350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多阈值处理示例</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4" name="图片 3">
            <a:extLst>
              <a:ext uri="{FF2B5EF4-FFF2-40B4-BE49-F238E27FC236}">
                <a16:creationId xmlns:a16="http://schemas.microsoft.com/office/drawing/2014/main" id="{C5A54D5F-6C62-4AD7-B88E-3CE1D477B974}"/>
              </a:ext>
            </a:extLst>
          </p:cNvPr>
          <p:cNvPicPr>
            <a:picLocks noChangeAspect="1"/>
          </p:cNvPicPr>
          <p:nvPr/>
        </p:nvPicPr>
        <p:blipFill>
          <a:blip r:embed="rId4"/>
          <a:stretch>
            <a:fillRect/>
          </a:stretch>
        </p:blipFill>
        <p:spPr>
          <a:xfrm>
            <a:off x="269322" y="2051489"/>
            <a:ext cx="8845528" cy="2887741"/>
          </a:xfrm>
          <a:prstGeom prst="rect">
            <a:avLst/>
          </a:prstGeom>
        </p:spPr>
      </p:pic>
    </p:spTree>
    <p:extLst>
      <p:ext uri="{BB962C8B-B14F-4D97-AF65-F5344CB8AC3E}">
        <p14:creationId xmlns:p14="http://schemas.microsoft.com/office/powerpoint/2010/main" val="390801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灰度图像分割的依据</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不连续性（区域之间）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基于边缘的分割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     不同区域的交界处像素灰度值具有不连续性</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可以根据灰度的局部不连续性来检测边界</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Ø"/>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相似性（区域内部）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基于区域的分割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同一区域内像素一般具有灰度相似性</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预先定义一组准则，把图像分割为多个相似区域</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右箭头 13"/>
          <p:cNvSpPr/>
          <p:nvPr/>
        </p:nvSpPr>
        <p:spPr>
          <a:xfrm>
            <a:off x="5023890" y="1786890"/>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3"/>
          <p:cNvSpPr/>
          <p:nvPr/>
        </p:nvSpPr>
        <p:spPr>
          <a:xfrm>
            <a:off x="4713145" y="3928159"/>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7299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562237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对目标和背景灰度级有明显差别的图像分割效果较好（如目标的部分区域与背景灰度相近或者低于背景灰度的图像分割效果不好）</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对于含有多种目标的图像的分割几乎难以奏效</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当图像中存在阴影、光照不均匀、对比度、背景灰度变化等情况时，固定单一全局阈值无法兼顾图像亮区域和暗区域</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20303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60616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3" name="图片 2">
            <a:extLst>
              <a:ext uri="{FF2B5EF4-FFF2-40B4-BE49-F238E27FC236}">
                <a16:creationId xmlns:a16="http://schemas.microsoft.com/office/drawing/2014/main" id="{0DA1C8CB-24AE-9E0F-6DC2-6ABB102A43B3}"/>
              </a:ext>
            </a:extLst>
          </p:cNvPr>
          <p:cNvPicPr>
            <a:picLocks noChangeAspect="1"/>
          </p:cNvPicPr>
          <p:nvPr/>
        </p:nvPicPr>
        <p:blipFill>
          <a:blip r:embed="rId4"/>
          <a:stretch>
            <a:fillRect/>
          </a:stretch>
        </p:blipFill>
        <p:spPr>
          <a:xfrm>
            <a:off x="1348732" y="2455030"/>
            <a:ext cx="6772154" cy="3645686"/>
          </a:xfrm>
          <a:prstGeom prst="rect">
            <a:avLst/>
          </a:prstGeom>
        </p:spPr>
      </p:pic>
      <p:sp>
        <p:nvSpPr>
          <p:cNvPr id="4" name="文本框 3">
            <a:extLst>
              <a:ext uri="{FF2B5EF4-FFF2-40B4-BE49-F238E27FC236}">
                <a16:creationId xmlns:a16="http://schemas.microsoft.com/office/drawing/2014/main" id="{8C8E61FB-D7E0-F8EF-6E0F-08A59B76DFD8}"/>
              </a:ext>
            </a:extLst>
          </p:cNvPr>
          <p:cNvSpPr txBox="1"/>
          <p:nvPr/>
        </p:nvSpPr>
        <p:spPr>
          <a:xfrm>
            <a:off x="3257482" y="1872748"/>
            <a:ext cx="2954655"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含有噪声的阈值处理</a:t>
            </a:r>
          </a:p>
        </p:txBody>
      </p:sp>
      <p:sp>
        <p:nvSpPr>
          <p:cNvPr id="5" name="文本框 4">
            <a:extLst>
              <a:ext uri="{FF2B5EF4-FFF2-40B4-BE49-F238E27FC236}">
                <a16:creationId xmlns:a16="http://schemas.microsoft.com/office/drawing/2014/main" id="{DB26E419-3C6B-47F5-5FD0-CDA9D6F65BB9}"/>
              </a:ext>
            </a:extLst>
          </p:cNvPr>
          <p:cNvSpPr txBox="1"/>
          <p:nvPr/>
        </p:nvSpPr>
        <p:spPr>
          <a:xfrm>
            <a:off x="600227" y="2845128"/>
            <a:ext cx="553998" cy="1155957"/>
          </a:xfrm>
          <a:prstGeom prst="rect">
            <a:avLst/>
          </a:prstGeom>
          <a:noFill/>
        </p:spPr>
        <p:txBody>
          <a:bodyPr vert="eaVert" wrap="square" rtlCol="0">
            <a:spAutoFit/>
          </a:bodyPr>
          <a:lstStyle/>
          <a:p>
            <a:r>
              <a:rPr lang="zh-CN" altLang="en-US" sz="2400" dirty="0"/>
              <a:t>平滑前</a:t>
            </a:r>
          </a:p>
        </p:txBody>
      </p:sp>
      <p:sp>
        <p:nvSpPr>
          <p:cNvPr id="10" name="文本框 9">
            <a:extLst>
              <a:ext uri="{FF2B5EF4-FFF2-40B4-BE49-F238E27FC236}">
                <a16:creationId xmlns:a16="http://schemas.microsoft.com/office/drawing/2014/main" id="{B2396F14-CBFE-CE74-A9C8-9F7E2E271E64}"/>
              </a:ext>
            </a:extLst>
          </p:cNvPr>
          <p:cNvSpPr txBox="1"/>
          <p:nvPr/>
        </p:nvSpPr>
        <p:spPr>
          <a:xfrm>
            <a:off x="600227" y="4614572"/>
            <a:ext cx="553998" cy="1155957"/>
          </a:xfrm>
          <a:prstGeom prst="rect">
            <a:avLst/>
          </a:prstGeom>
          <a:noFill/>
        </p:spPr>
        <p:txBody>
          <a:bodyPr vert="eaVert" wrap="square" rtlCol="0">
            <a:spAutoFit/>
          </a:bodyPr>
          <a:lstStyle/>
          <a:p>
            <a:r>
              <a:rPr lang="zh-CN" altLang="en-US" sz="2400" dirty="0"/>
              <a:t>平滑后</a:t>
            </a:r>
          </a:p>
        </p:txBody>
      </p:sp>
      <p:sp>
        <p:nvSpPr>
          <p:cNvPr id="11" name="文本框 10">
            <a:extLst>
              <a:ext uri="{FF2B5EF4-FFF2-40B4-BE49-F238E27FC236}">
                <a16:creationId xmlns:a16="http://schemas.microsoft.com/office/drawing/2014/main" id="{73FD81D8-0E99-C84D-D76B-2C50678507BB}"/>
              </a:ext>
            </a:extLst>
          </p:cNvPr>
          <p:cNvSpPr txBox="1"/>
          <p:nvPr/>
        </p:nvSpPr>
        <p:spPr>
          <a:xfrm>
            <a:off x="4270827" y="6172954"/>
            <a:ext cx="877163" cy="369332"/>
          </a:xfrm>
          <a:prstGeom prst="rect">
            <a:avLst/>
          </a:prstGeom>
          <a:noFill/>
        </p:spPr>
        <p:txBody>
          <a:bodyPr wrap="none" rtlCol="0">
            <a:spAutoFit/>
          </a:bodyPr>
          <a:lstStyle/>
          <a:p>
            <a:r>
              <a:rPr lang="zh-CN" altLang="en-US" dirty="0"/>
              <a:t>直方图</a:t>
            </a:r>
          </a:p>
        </p:txBody>
      </p:sp>
      <p:sp>
        <p:nvSpPr>
          <p:cNvPr id="12" name="文本框 11">
            <a:extLst>
              <a:ext uri="{FF2B5EF4-FFF2-40B4-BE49-F238E27FC236}">
                <a16:creationId xmlns:a16="http://schemas.microsoft.com/office/drawing/2014/main" id="{F0E6D0EC-29E7-9ADC-A06A-2AF6432AF60C}"/>
              </a:ext>
            </a:extLst>
          </p:cNvPr>
          <p:cNvSpPr txBox="1"/>
          <p:nvPr/>
        </p:nvSpPr>
        <p:spPr>
          <a:xfrm>
            <a:off x="2095500" y="6172954"/>
            <a:ext cx="1107996" cy="369332"/>
          </a:xfrm>
          <a:prstGeom prst="rect">
            <a:avLst/>
          </a:prstGeom>
          <a:noFill/>
        </p:spPr>
        <p:txBody>
          <a:bodyPr wrap="none" rtlCol="0">
            <a:spAutoFit/>
          </a:bodyPr>
          <a:lstStyle/>
          <a:p>
            <a:r>
              <a:rPr lang="zh-CN" altLang="en-US" dirty="0"/>
              <a:t>原始图像</a:t>
            </a:r>
          </a:p>
        </p:txBody>
      </p:sp>
      <p:sp>
        <p:nvSpPr>
          <p:cNvPr id="14" name="文本框 13">
            <a:extLst>
              <a:ext uri="{FF2B5EF4-FFF2-40B4-BE49-F238E27FC236}">
                <a16:creationId xmlns:a16="http://schemas.microsoft.com/office/drawing/2014/main" id="{23461A9A-3D5C-A8C7-00A9-0BB3E5B4F425}"/>
              </a:ext>
            </a:extLst>
          </p:cNvPr>
          <p:cNvSpPr txBox="1"/>
          <p:nvPr/>
        </p:nvSpPr>
        <p:spPr>
          <a:xfrm>
            <a:off x="6071815" y="6172954"/>
            <a:ext cx="2080057" cy="369332"/>
          </a:xfrm>
          <a:prstGeom prst="rect">
            <a:avLst/>
          </a:prstGeom>
          <a:noFill/>
        </p:spPr>
        <p:txBody>
          <a:bodyPr wrap="none" rtlCol="0">
            <a:spAutoFit/>
          </a:bodyPr>
          <a:lstStyle/>
          <a:p>
            <a:r>
              <a:rPr lang="en-US" altLang="zh-CN" dirty="0"/>
              <a:t>OTSU</a:t>
            </a:r>
            <a:r>
              <a:rPr lang="zh-CN" altLang="en-US" dirty="0"/>
              <a:t>阈值处理结果</a:t>
            </a:r>
          </a:p>
        </p:txBody>
      </p:sp>
    </p:spTree>
    <p:extLst>
      <p:ext uri="{BB962C8B-B14F-4D97-AF65-F5344CB8AC3E}">
        <p14:creationId xmlns:p14="http://schemas.microsoft.com/office/powerpoint/2010/main" val="308424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60616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3" name="图片 2">
            <a:extLst>
              <a:ext uri="{FF2B5EF4-FFF2-40B4-BE49-F238E27FC236}">
                <a16:creationId xmlns:a16="http://schemas.microsoft.com/office/drawing/2014/main" id="{0DA1C8CB-24AE-9E0F-6DC2-6ABB102A43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48732" y="2455816"/>
            <a:ext cx="6772154" cy="3644114"/>
          </a:xfrm>
          <a:prstGeom prst="rect">
            <a:avLst/>
          </a:prstGeom>
        </p:spPr>
      </p:pic>
      <p:sp>
        <p:nvSpPr>
          <p:cNvPr id="4" name="文本框 3">
            <a:extLst>
              <a:ext uri="{FF2B5EF4-FFF2-40B4-BE49-F238E27FC236}">
                <a16:creationId xmlns:a16="http://schemas.microsoft.com/office/drawing/2014/main" id="{8C8E61FB-D7E0-F8EF-6E0F-08A59B76DFD8}"/>
              </a:ext>
            </a:extLst>
          </p:cNvPr>
          <p:cNvSpPr txBox="1"/>
          <p:nvPr/>
        </p:nvSpPr>
        <p:spPr>
          <a:xfrm>
            <a:off x="2325231" y="1857978"/>
            <a:ext cx="4493538"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大背景区域小目标组成阈值处理</a:t>
            </a:r>
          </a:p>
        </p:txBody>
      </p:sp>
      <p:sp>
        <p:nvSpPr>
          <p:cNvPr id="5" name="文本框 4">
            <a:extLst>
              <a:ext uri="{FF2B5EF4-FFF2-40B4-BE49-F238E27FC236}">
                <a16:creationId xmlns:a16="http://schemas.microsoft.com/office/drawing/2014/main" id="{DB26E419-3C6B-47F5-5FD0-CDA9D6F65BB9}"/>
              </a:ext>
            </a:extLst>
          </p:cNvPr>
          <p:cNvSpPr txBox="1"/>
          <p:nvPr/>
        </p:nvSpPr>
        <p:spPr>
          <a:xfrm>
            <a:off x="600227" y="2845128"/>
            <a:ext cx="553998" cy="1155957"/>
          </a:xfrm>
          <a:prstGeom prst="rect">
            <a:avLst/>
          </a:prstGeom>
          <a:noFill/>
        </p:spPr>
        <p:txBody>
          <a:bodyPr vert="eaVert" wrap="square" rtlCol="0">
            <a:spAutoFit/>
          </a:bodyPr>
          <a:lstStyle/>
          <a:p>
            <a:r>
              <a:rPr lang="zh-CN" altLang="en-US" sz="2400" dirty="0"/>
              <a:t>平滑前</a:t>
            </a:r>
          </a:p>
        </p:txBody>
      </p:sp>
      <p:sp>
        <p:nvSpPr>
          <p:cNvPr id="10" name="文本框 9">
            <a:extLst>
              <a:ext uri="{FF2B5EF4-FFF2-40B4-BE49-F238E27FC236}">
                <a16:creationId xmlns:a16="http://schemas.microsoft.com/office/drawing/2014/main" id="{B2396F14-CBFE-CE74-A9C8-9F7E2E271E64}"/>
              </a:ext>
            </a:extLst>
          </p:cNvPr>
          <p:cNvSpPr txBox="1"/>
          <p:nvPr/>
        </p:nvSpPr>
        <p:spPr>
          <a:xfrm>
            <a:off x="600227" y="4614572"/>
            <a:ext cx="553998" cy="1155957"/>
          </a:xfrm>
          <a:prstGeom prst="rect">
            <a:avLst/>
          </a:prstGeom>
          <a:noFill/>
        </p:spPr>
        <p:txBody>
          <a:bodyPr vert="eaVert" wrap="square" rtlCol="0">
            <a:spAutoFit/>
          </a:bodyPr>
          <a:lstStyle/>
          <a:p>
            <a:r>
              <a:rPr lang="zh-CN" altLang="en-US" sz="2400" dirty="0"/>
              <a:t>平滑后</a:t>
            </a:r>
          </a:p>
        </p:txBody>
      </p:sp>
      <p:sp>
        <p:nvSpPr>
          <p:cNvPr id="11" name="文本框 10">
            <a:extLst>
              <a:ext uri="{FF2B5EF4-FFF2-40B4-BE49-F238E27FC236}">
                <a16:creationId xmlns:a16="http://schemas.microsoft.com/office/drawing/2014/main" id="{73FD81D8-0E99-C84D-D76B-2C50678507BB}"/>
              </a:ext>
            </a:extLst>
          </p:cNvPr>
          <p:cNvSpPr txBox="1"/>
          <p:nvPr/>
        </p:nvSpPr>
        <p:spPr>
          <a:xfrm>
            <a:off x="4270827" y="6172954"/>
            <a:ext cx="877163" cy="369332"/>
          </a:xfrm>
          <a:prstGeom prst="rect">
            <a:avLst/>
          </a:prstGeom>
          <a:noFill/>
        </p:spPr>
        <p:txBody>
          <a:bodyPr wrap="none" rtlCol="0">
            <a:spAutoFit/>
          </a:bodyPr>
          <a:lstStyle/>
          <a:p>
            <a:r>
              <a:rPr lang="zh-CN" altLang="en-US" dirty="0"/>
              <a:t>直方图</a:t>
            </a:r>
          </a:p>
        </p:txBody>
      </p:sp>
      <p:sp>
        <p:nvSpPr>
          <p:cNvPr id="12" name="文本框 11">
            <a:extLst>
              <a:ext uri="{FF2B5EF4-FFF2-40B4-BE49-F238E27FC236}">
                <a16:creationId xmlns:a16="http://schemas.microsoft.com/office/drawing/2014/main" id="{F0E6D0EC-29E7-9ADC-A06A-2AF6432AF60C}"/>
              </a:ext>
            </a:extLst>
          </p:cNvPr>
          <p:cNvSpPr txBox="1"/>
          <p:nvPr/>
        </p:nvSpPr>
        <p:spPr>
          <a:xfrm>
            <a:off x="2095500" y="6172954"/>
            <a:ext cx="1107996" cy="369332"/>
          </a:xfrm>
          <a:prstGeom prst="rect">
            <a:avLst/>
          </a:prstGeom>
          <a:noFill/>
        </p:spPr>
        <p:txBody>
          <a:bodyPr wrap="none" rtlCol="0">
            <a:spAutoFit/>
          </a:bodyPr>
          <a:lstStyle/>
          <a:p>
            <a:r>
              <a:rPr lang="zh-CN" altLang="en-US" dirty="0"/>
              <a:t>原始图像</a:t>
            </a:r>
          </a:p>
        </p:txBody>
      </p:sp>
      <p:sp>
        <p:nvSpPr>
          <p:cNvPr id="14" name="文本框 13">
            <a:extLst>
              <a:ext uri="{FF2B5EF4-FFF2-40B4-BE49-F238E27FC236}">
                <a16:creationId xmlns:a16="http://schemas.microsoft.com/office/drawing/2014/main" id="{23461A9A-3D5C-A8C7-00A9-0BB3E5B4F425}"/>
              </a:ext>
            </a:extLst>
          </p:cNvPr>
          <p:cNvSpPr txBox="1"/>
          <p:nvPr/>
        </p:nvSpPr>
        <p:spPr>
          <a:xfrm>
            <a:off x="6071815" y="6172954"/>
            <a:ext cx="2080057" cy="369332"/>
          </a:xfrm>
          <a:prstGeom prst="rect">
            <a:avLst/>
          </a:prstGeom>
          <a:noFill/>
        </p:spPr>
        <p:txBody>
          <a:bodyPr wrap="none" rtlCol="0">
            <a:spAutoFit/>
          </a:bodyPr>
          <a:lstStyle/>
          <a:p>
            <a:r>
              <a:rPr lang="en-US" altLang="zh-CN" dirty="0"/>
              <a:t>OTSU</a:t>
            </a:r>
            <a:r>
              <a:rPr lang="zh-CN" altLang="en-US" dirty="0"/>
              <a:t>阈值处理结果</a:t>
            </a:r>
          </a:p>
        </p:txBody>
      </p:sp>
    </p:spTree>
    <p:extLst>
      <p:ext uri="{BB962C8B-B14F-4D97-AF65-F5344CB8AC3E}">
        <p14:creationId xmlns:p14="http://schemas.microsoft.com/office/powerpoint/2010/main" val="2583037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60616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914400" lvl="1" indent="-457200">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
        <p:nvSpPr>
          <p:cNvPr id="4" name="文本框 3">
            <a:extLst>
              <a:ext uri="{FF2B5EF4-FFF2-40B4-BE49-F238E27FC236}">
                <a16:creationId xmlns:a16="http://schemas.microsoft.com/office/drawing/2014/main" id="{8C8E61FB-D7E0-F8EF-6E0F-08A59B76DFD8}"/>
              </a:ext>
            </a:extLst>
          </p:cNvPr>
          <p:cNvSpPr txBox="1"/>
          <p:nvPr/>
        </p:nvSpPr>
        <p:spPr>
          <a:xfrm>
            <a:off x="2325231" y="1857978"/>
            <a:ext cx="4493538"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大背景区域小目标组成阈值处理</a:t>
            </a:r>
          </a:p>
        </p:txBody>
      </p:sp>
      <p:sp>
        <p:nvSpPr>
          <p:cNvPr id="5" name="文本框 4">
            <a:extLst>
              <a:ext uri="{FF2B5EF4-FFF2-40B4-BE49-F238E27FC236}">
                <a16:creationId xmlns:a16="http://schemas.microsoft.com/office/drawing/2014/main" id="{DB26E419-3C6B-47F5-5FD0-CDA9D6F65BB9}"/>
              </a:ext>
            </a:extLst>
          </p:cNvPr>
          <p:cNvSpPr txBox="1"/>
          <p:nvPr/>
        </p:nvSpPr>
        <p:spPr>
          <a:xfrm>
            <a:off x="769821" y="2769777"/>
            <a:ext cx="553998" cy="1318445"/>
          </a:xfrm>
          <a:prstGeom prst="rect">
            <a:avLst/>
          </a:prstGeom>
          <a:noFill/>
        </p:spPr>
        <p:txBody>
          <a:bodyPr vert="eaVert" wrap="square" rtlCol="0">
            <a:spAutoFit/>
          </a:bodyPr>
          <a:lstStyle/>
          <a:p>
            <a:r>
              <a:rPr lang="zh-CN" altLang="en-US" sz="2400" dirty="0"/>
              <a:t>边缘提取</a:t>
            </a:r>
          </a:p>
        </p:txBody>
      </p:sp>
      <p:sp>
        <p:nvSpPr>
          <p:cNvPr id="10" name="文本框 9">
            <a:extLst>
              <a:ext uri="{FF2B5EF4-FFF2-40B4-BE49-F238E27FC236}">
                <a16:creationId xmlns:a16="http://schemas.microsoft.com/office/drawing/2014/main" id="{B2396F14-CBFE-CE74-A9C8-9F7E2E271E64}"/>
              </a:ext>
            </a:extLst>
          </p:cNvPr>
          <p:cNvSpPr txBox="1"/>
          <p:nvPr/>
        </p:nvSpPr>
        <p:spPr>
          <a:xfrm>
            <a:off x="362751" y="4482140"/>
            <a:ext cx="923330" cy="1968764"/>
          </a:xfrm>
          <a:prstGeom prst="rect">
            <a:avLst/>
          </a:prstGeom>
          <a:noFill/>
        </p:spPr>
        <p:txBody>
          <a:bodyPr vert="eaVert" wrap="square" rtlCol="0">
            <a:spAutoFit/>
          </a:bodyPr>
          <a:lstStyle/>
          <a:p>
            <a:r>
              <a:rPr lang="zh-CN" altLang="en-US" sz="2400" dirty="0"/>
              <a:t>原始图像与</a:t>
            </a:r>
            <a:endParaRPr lang="en-US" altLang="zh-CN" sz="2400" dirty="0"/>
          </a:p>
          <a:p>
            <a:r>
              <a:rPr lang="zh-CN" altLang="en-US" sz="2400" dirty="0"/>
              <a:t>模板图像相乘</a:t>
            </a:r>
          </a:p>
        </p:txBody>
      </p:sp>
      <p:sp>
        <p:nvSpPr>
          <p:cNvPr id="11" name="文本框 10">
            <a:extLst>
              <a:ext uri="{FF2B5EF4-FFF2-40B4-BE49-F238E27FC236}">
                <a16:creationId xmlns:a16="http://schemas.microsoft.com/office/drawing/2014/main" id="{73FD81D8-0E99-C84D-D76B-2C50678507BB}"/>
              </a:ext>
            </a:extLst>
          </p:cNvPr>
          <p:cNvSpPr txBox="1"/>
          <p:nvPr/>
        </p:nvSpPr>
        <p:spPr>
          <a:xfrm>
            <a:off x="4270827" y="6172954"/>
            <a:ext cx="877163" cy="369332"/>
          </a:xfrm>
          <a:prstGeom prst="rect">
            <a:avLst/>
          </a:prstGeom>
          <a:noFill/>
        </p:spPr>
        <p:txBody>
          <a:bodyPr wrap="none" rtlCol="0">
            <a:spAutoFit/>
          </a:bodyPr>
          <a:lstStyle/>
          <a:p>
            <a:r>
              <a:rPr lang="zh-CN" altLang="en-US" dirty="0"/>
              <a:t>直方图</a:t>
            </a:r>
          </a:p>
        </p:txBody>
      </p:sp>
      <p:sp>
        <p:nvSpPr>
          <p:cNvPr id="12" name="文本框 11">
            <a:extLst>
              <a:ext uri="{FF2B5EF4-FFF2-40B4-BE49-F238E27FC236}">
                <a16:creationId xmlns:a16="http://schemas.microsoft.com/office/drawing/2014/main" id="{F0E6D0EC-29E7-9ADC-A06A-2AF6432AF60C}"/>
              </a:ext>
            </a:extLst>
          </p:cNvPr>
          <p:cNvSpPr txBox="1"/>
          <p:nvPr/>
        </p:nvSpPr>
        <p:spPr>
          <a:xfrm>
            <a:off x="2095500" y="6172954"/>
            <a:ext cx="1107996" cy="369332"/>
          </a:xfrm>
          <a:prstGeom prst="rect">
            <a:avLst/>
          </a:prstGeom>
          <a:noFill/>
        </p:spPr>
        <p:txBody>
          <a:bodyPr wrap="none" rtlCol="0">
            <a:spAutoFit/>
          </a:bodyPr>
          <a:lstStyle/>
          <a:p>
            <a:r>
              <a:rPr lang="zh-CN" altLang="en-US" dirty="0"/>
              <a:t>原始图像</a:t>
            </a:r>
          </a:p>
        </p:txBody>
      </p:sp>
      <p:sp>
        <p:nvSpPr>
          <p:cNvPr id="14" name="文本框 13">
            <a:extLst>
              <a:ext uri="{FF2B5EF4-FFF2-40B4-BE49-F238E27FC236}">
                <a16:creationId xmlns:a16="http://schemas.microsoft.com/office/drawing/2014/main" id="{23461A9A-3D5C-A8C7-00A9-0BB3E5B4F425}"/>
              </a:ext>
            </a:extLst>
          </p:cNvPr>
          <p:cNvSpPr txBox="1"/>
          <p:nvPr/>
        </p:nvSpPr>
        <p:spPr>
          <a:xfrm>
            <a:off x="6071815" y="6172954"/>
            <a:ext cx="2080057" cy="369332"/>
          </a:xfrm>
          <a:prstGeom prst="rect">
            <a:avLst/>
          </a:prstGeom>
          <a:noFill/>
        </p:spPr>
        <p:txBody>
          <a:bodyPr wrap="none" rtlCol="0">
            <a:spAutoFit/>
          </a:bodyPr>
          <a:lstStyle/>
          <a:p>
            <a:r>
              <a:rPr lang="en-US" altLang="zh-CN" dirty="0"/>
              <a:t>OTSU</a:t>
            </a:r>
            <a:r>
              <a:rPr lang="zh-CN" altLang="en-US" dirty="0"/>
              <a:t>阈值处理结果</a:t>
            </a:r>
          </a:p>
        </p:txBody>
      </p:sp>
      <p:pic>
        <p:nvPicPr>
          <p:cNvPr id="7" name="图片 6">
            <a:extLst>
              <a:ext uri="{FF2B5EF4-FFF2-40B4-BE49-F238E27FC236}">
                <a16:creationId xmlns:a16="http://schemas.microsoft.com/office/drawing/2014/main" id="{D0F5A79B-2DB7-2857-66AB-54411E4B5C5E}"/>
              </a:ext>
            </a:extLst>
          </p:cNvPr>
          <p:cNvPicPr>
            <a:picLocks noChangeAspect="1"/>
          </p:cNvPicPr>
          <p:nvPr/>
        </p:nvPicPr>
        <p:blipFill>
          <a:blip r:embed="rId4"/>
          <a:stretch>
            <a:fillRect/>
          </a:stretch>
        </p:blipFill>
        <p:spPr>
          <a:xfrm>
            <a:off x="1618114" y="2505991"/>
            <a:ext cx="6182588" cy="3315163"/>
          </a:xfrm>
          <a:prstGeom prst="rect">
            <a:avLst/>
          </a:prstGeom>
        </p:spPr>
      </p:pic>
      <p:sp>
        <p:nvSpPr>
          <p:cNvPr id="8" name="文本框 7">
            <a:extLst>
              <a:ext uri="{FF2B5EF4-FFF2-40B4-BE49-F238E27FC236}">
                <a16:creationId xmlns:a16="http://schemas.microsoft.com/office/drawing/2014/main" id="{6B0665D4-CE0B-1E41-625E-DC31BB452E9E}"/>
              </a:ext>
            </a:extLst>
          </p:cNvPr>
          <p:cNvSpPr txBox="1"/>
          <p:nvPr/>
        </p:nvSpPr>
        <p:spPr>
          <a:xfrm>
            <a:off x="7831723" y="2407370"/>
            <a:ext cx="923330" cy="2074770"/>
          </a:xfrm>
          <a:prstGeom prst="rect">
            <a:avLst/>
          </a:prstGeom>
          <a:noFill/>
        </p:spPr>
        <p:txBody>
          <a:bodyPr vert="eaVert" wrap="square" rtlCol="0">
            <a:spAutoFit/>
          </a:bodyPr>
          <a:lstStyle/>
          <a:p>
            <a:pPr algn="ctr"/>
            <a:r>
              <a:rPr lang="zh-CN" altLang="en-US" sz="2400" dirty="0"/>
              <a:t>梯度</a:t>
            </a:r>
            <a:r>
              <a:rPr lang="en-US" altLang="zh-CN" sz="2400" dirty="0"/>
              <a:t>&amp;</a:t>
            </a:r>
            <a:r>
              <a:rPr lang="zh-CN" altLang="en-US" sz="2400" dirty="0"/>
              <a:t>阈值后的模板图像</a:t>
            </a:r>
          </a:p>
        </p:txBody>
      </p:sp>
      <p:sp>
        <p:nvSpPr>
          <p:cNvPr id="16" name="文本框 15">
            <a:extLst>
              <a:ext uri="{FF2B5EF4-FFF2-40B4-BE49-F238E27FC236}">
                <a16:creationId xmlns:a16="http://schemas.microsoft.com/office/drawing/2014/main" id="{F6D58349-2A77-F2D8-BCF0-BC5A563F18ED}"/>
              </a:ext>
            </a:extLst>
          </p:cNvPr>
          <p:cNvSpPr txBox="1"/>
          <p:nvPr/>
        </p:nvSpPr>
        <p:spPr>
          <a:xfrm>
            <a:off x="4803219" y="4298418"/>
            <a:ext cx="902811" cy="523220"/>
          </a:xfrm>
          <a:prstGeom prst="rect">
            <a:avLst/>
          </a:prstGeom>
          <a:noFill/>
        </p:spPr>
        <p:txBody>
          <a:bodyPr wrap="none" rtlCol="0">
            <a:spAutoFit/>
          </a:bodyPr>
          <a:lstStyle/>
          <a:p>
            <a:r>
              <a:rPr lang="zh-CN" altLang="en-US" sz="1400" dirty="0"/>
              <a:t>非零像素</a:t>
            </a:r>
            <a:endParaRPr lang="en-US" altLang="zh-CN" sz="1400" dirty="0"/>
          </a:p>
          <a:p>
            <a:pPr algn="ctr"/>
            <a:r>
              <a:rPr lang="zh-CN" altLang="en-US" sz="1400" dirty="0"/>
              <a:t>直方图</a:t>
            </a:r>
          </a:p>
        </p:txBody>
      </p:sp>
    </p:spTree>
    <p:extLst>
      <p:ext uri="{BB962C8B-B14F-4D97-AF65-F5344CB8AC3E}">
        <p14:creationId xmlns:p14="http://schemas.microsoft.com/office/powerpoint/2010/main" val="1851561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60616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914400" lvl="1" indent="-457200">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
        <p:nvSpPr>
          <p:cNvPr id="4" name="文本框 3">
            <a:extLst>
              <a:ext uri="{FF2B5EF4-FFF2-40B4-BE49-F238E27FC236}">
                <a16:creationId xmlns:a16="http://schemas.microsoft.com/office/drawing/2014/main" id="{8C8E61FB-D7E0-F8EF-6E0F-08A59B76DFD8}"/>
              </a:ext>
            </a:extLst>
          </p:cNvPr>
          <p:cNvSpPr txBox="1"/>
          <p:nvPr/>
        </p:nvSpPr>
        <p:spPr>
          <a:xfrm>
            <a:off x="2325231" y="1857978"/>
            <a:ext cx="4493538"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大背景区域小目标组成阈值处理</a:t>
            </a:r>
          </a:p>
        </p:txBody>
      </p:sp>
      <p:sp>
        <p:nvSpPr>
          <p:cNvPr id="5" name="文本框 4">
            <a:extLst>
              <a:ext uri="{FF2B5EF4-FFF2-40B4-BE49-F238E27FC236}">
                <a16:creationId xmlns:a16="http://schemas.microsoft.com/office/drawing/2014/main" id="{DB26E419-3C6B-47F5-5FD0-CDA9D6F65BB9}"/>
              </a:ext>
            </a:extLst>
          </p:cNvPr>
          <p:cNvSpPr txBox="1"/>
          <p:nvPr/>
        </p:nvSpPr>
        <p:spPr>
          <a:xfrm>
            <a:off x="831595" y="2564500"/>
            <a:ext cx="553998" cy="1318445"/>
          </a:xfrm>
          <a:prstGeom prst="rect">
            <a:avLst/>
          </a:prstGeom>
          <a:noFill/>
        </p:spPr>
        <p:txBody>
          <a:bodyPr vert="eaVert" wrap="square" rtlCol="0">
            <a:spAutoFit/>
          </a:bodyPr>
          <a:lstStyle/>
          <a:p>
            <a:r>
              <a:rPr lang="zh-CN" altLang="en-US" sz="2400" dirty="0"/>
              <a:t>提取亮斑</a:t>
            </a:r>
          </a:p>
        </p:txBody>
      </p:sp>
      <p:sp>
        <p:nvSpPr>
          <p:cNvPr id="10" name="文本框 9">
            <a:extLst>
              <a:ext uri="{FF2B5EF4-FFF2-40B4-BE49-F238E27FC236}">
                <a16:creationId xmlns:a16="http://schemas.microsoft.com/office/drawing/2014/main" id="{B2396F14-CBFE-CE74-A9C8-9F7E2E271E64}"/>
              </a:ext>
            </a:extLst>
          </p:cNvPr>
          <p:cNvSpPr txBox="1"/>
          <p:nvPr/>
        </p:nvSpPr>
        <p:spPr>
          <a:xfrm>
            <a:off x="708485" y="4204190"/>
            <a:ext cx="800219" cy="1968764"/>
          </a:xfrm>
          <a:prstGeom prst="rect">
            <a:avLst/>
          </a:prstGeom>
          <a:noFill/>
        </p:spPr>
        <p:txBody>
          <a:bodyPr vert="eaVert" wrap="square" rtlCol="0">
            <a:spAutoFit/>
          </a:bodyPr>
          <a:lstStyle/>
          <a:p>
            <a:r>
              <a:rPr lang="zh-CN" altLang="en-US" sz="2000" dirty="0"/>
              <a:t>拉普拉斯求梯度后阈值处理模板</a:t>
            </a:r>
          </a:p>
        </p:txBody>
      </p:sp>
      <p:sp>
        <p:nvSpPr>
          <p:cNvPr id="11" name="文本框 10">
            <a:extLst>
              <a:ext uri="{FF2B5EF4-FFF2-40B4-BE49-F238E27FC236}">
                <a16:creationId xmlns:a16="http://schemas.microsoft.com/office/drawing/2014/main" id="{73FD81D8-0E99-C84D-D76B-2C50678507BB}"/>
              </a:ext>
            </a:extLst>
          </p:cNvPr>
          <p:cNvSpPr txBox="1"/>
          <p:nvPr/>
        </p:nvSpPr>
        <p:spPr>
          <a:xfrm>
            <a:off x="4270827" y="6172954"/>
            <a:ext cx="877163" cy="369332"/>
          </a:xfrm>
          <a:prstGeom prst="rect">
            <a:avLst/>
          </a:prstGeom>
          <a:noFill/>
        </p:spPr>
        <p:txBody>
          <a:bodyPr wrap="none" rtlCol="0">
            <a:spAutoFit/>
          </a:bodyPr>
          <a:lstStyle/>
          <a:p>
            <a:r>
              <a:rPr lang="zh-CN" altLang="en-US" dirty="0"/>
              <a:t>直方图</a:t>
            </a:r>
          </a:p>
        </p:txBody>
      </p:sp>
      <p:sp>
        <p:nvSpPr>
          <p:cNvPr id="12" name="文本框 11">
            <a:extLst>
              <a:ext uri="{FF2B5EF4-FFF2-40B4-BE49-F238E27FC236}">
                <a16:creationId xmlns:a16="http://schemas.microsoft.com/office/drawing/2014/main" id="{F0E6D0EC-29E7-9ADC-A06A-2AF6432AF60C}"/>
              </a:ext>
            </a:extLst>
          </p:cNvPr>
          <p:cNvSpPr txBox="1"/>
          <p:nvPr/>
        </p:nvSpPr>
        <p:spPr>
          <a:xfrm>
            <a:off x="2095500" y="6172954"/>
            <a:ext cx="1107996" cy="369332"/>
          </a:xfrm>
          <a:prstGeom prst="rect">
            <a:avLst/>
          </a:prstGeom>
          <a:noFill/>
        </p:spPr>
        <p:txBody>
          <a:bodyPr wrap="none" rtlCol="0">
            <a:spAutoFit/>
          </a:bodyPr>
          <a:lstStyle/>
          <a:p>
            <a:r>
              <a:rPr lang="zh-CN" altLang="en-US" dirty="0"/>
              <a:t>原始图像</a:t>
            </a:r>
          </a:p>
        </p:txBody>
      </p:sp>
      <p:sp>
        <p:nvSpPr>
          <p:cNvPr id="14" name="文本框 13">
            <a:extLst>
              <a:ext uri="{FF2B5EF4-FFF2-40B4-BE49-F238E27FC236}">
                <a16:creationId xmlns:a16="http://schemas.microsoft.com/office/drawing/2014/main" id="{23461A9A-3D5C-A8C7-00A9-0BB3E5B4F425}"/>
              </a:ext>
            </a:extLst>
          </p:cNvPr>
          <p:cNvSpPr txBox="1"/>
          <p:nvPr/>
        </p:nvSpPr>
        <p:spPr>
          <a:xfrm>
            <a:off x="6071815" y="6172954"/>
            <a:ext cx="2080057" cy="369332"/>
          </a:xfrm>
          <a:prstGeom prst="rect">
            <a:avLst/>
          </a:prstGeom>
          <a:noFill/>
        </p:spPr>
        <p:txBody>
          <a:bodyPr wrap="none" rtlCol="0">
            <a:spAutoFit/>
          </a:bodyPr>
          <a:lstStyle/>
          <a:p>
            <a:r>
              <a:rPr lang="en-US" altLang="zh-CN" dirty="0"/>
              <a:t>OTSU</a:t>
            </a:r>
            <a:r>
              <a:rPr lang="zh-CN" altLang="en-US" dirty="0"/>
              <a:t>阈值处理结果</a:t>
            </a:r>
          </a:p>
        </p:txBody>
      </p:sp>
      <p:pic>
        <p:nvPicPr>
          <p:cNvPr id="7" name="图片 6">
            <a:extLst>
              <a:ext uri="{FF2B5EF4-FFF2-40B4-BE49-F238E27FC236}">
                <a16:creationId xmlns:a16="http://schemas.microsoft.com/office/drawing/2014/main" id="{D0F5A79B-2DB7-2857-66AB-54411E4B5C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590" y="2505991"/>
            <a:ext cx="5823616" cy="3315163"/>
          </a:xfrm>
          <a:prstGeom prst="rect">
            <a:avLst/>
          </a:prstGeom>
        </p:spPr>
      </p:pic>
      <p:sp>
        <p:nvSpPr>
          <p:cNvPr id="8" name="文本框 7">
            <a:extLst>
              <a:ext uri="{FF2B5EF4-FFF2-40B4-BE49-F238E27FC236}">
                <a16:creationId xmlns:a16="http://schemas.microsoft.com/office/drawing/2014/main" id="{6B0665D4-CE0B-1E41-625E-DC31BB452E9E}"/>
              </a:ext>
            </a:extLst>
          </p:cNvPr>
          <p:cNvSpPr txBox="1"/>
          <p:nvPr/>
        </p:nvSpPr>
        <p:spPr>
          <a:xfrm>
            <a:off x="7647716" y="2391614"/>
            <a:ext cx="553998" cy="2074770"/>
          </a:xfrm>
          <a:prstGeom prst="rect">
            <a:avLst/>
          </a:prstGeom>
          <a:noFill/>
        </p:spPr>
        <p:txBody>
          <a:bodyPr vert="eaVert" wrap="square" rtlCol="0">
            <a:spAutoFit/>
          </a:bodyPr>
          <a:lstStyle/>
          <a:p>
            <a:pPr algn="ctr"/>
            <a:r>
              <a:rPr lang="en-US" altLang="zh-CN" sz="2400" dirty="0" err="1"/>
              <a:t>Ostu</a:t>
            </a:r>
            <a:r>
              <a:rPr lang="zh-CN" altLang="en-US" sz="2400" dirty="0"/>
              <a:t>阈值处理</a:t>
            </a:r>
          </a:p>
        </p:txBody>
      </p:sp>
      <p:sp>
        <p:nvSpPr>
          <p:cNvPr id="16" name="文本框 15">
            <a:extLst>
              <a:ext uri="{FF2B5EF4-FFF2-40B4-BE49-F238E27FC236}">
                <a16:creationId xmlns:a16="http://schemas.microsoft.com/office/drawing/2014/main" id="{F6D58349-2A77-F2D8-BCF0-BC5A563F18ED}"/>
              </a:ext>
            </a:extLst>
          </p:cNvPr>
          <p:cNvSpPr txBox="1"/>
          <p:nvPr/>
        </p:nvSpPr>
        <p:spPr>
          <a:xfrm>
            <a:off x="4605398" y="4299083"/>
            <a:ext cx="902811" cy="523220"/>
          </a:xfrm>
          <a:prstGeom prst="rect">
            <a:avLst/>
          </a:prstGeom>
          <a:noFill/>
        </p:spPr>
        <p:txBody>
          <a:bodyPr wrap="none" rtlCol="0">
            <a:spAutoFit/>
          </a:bodyPr>
          <a:lstStyle/>
          <a:p>
            <a:r>
              <a:rPr lang="zh-CN" altLang="en-US" sz="1400" dirty="0"/>
              <a:t>非零像素</a:t>
            </a:r>
            <a:endParaRPr lang="en-US" altLang="zh-CN" sz="1400" dirty="0"/>
          </a:p>
          <a:p>
            <a:pPr algn="ctr"/>
            <a:r>
              <a:rPr lang="zh-CN" altLang="en-US" sz="1400" dirty="0"/>
              <a:t>直方图</a:t>
            </a:r>
          </a:p>
        </p:txBody>
      </p:sp>
    </p:spTree>
    <p:extLst>
      <p:ext uri="{BB962C8B-B14F-4D97-AF65-F5344CB8AC3E}">
        <p14:creationId xmlns:p14="http://schemas.microsoft.com/office/powerpoint/2010/main" val="250537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997972"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4004792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39193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定义</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区域生长是把图像分割成特征相似的若干小区域，比较相邻小区域的特征</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若相似则合并为同一区域，如此进行直到不能合并为止</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最后生成特征不同的各区域</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这种分割方法也称为区域扩张法</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Growing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212032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564289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定义</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区域生长是把图像分割成特征相似的若干小区域，比较相邻小区域的特征</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若相似则合并为同一区域，如此进行直到不能合并为止</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方法步骤</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n"/>
            </a:pP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确定要分割的区域数目，并在每个区域选择或确定一个能正确代表该区域灰度取值的像素点（种子点）</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选择有意义特征和邻域方式</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确定相似性准则</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Growing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188355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5201424"/>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简单生长法（</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像素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像素</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接收后的像素点称为生长点，</a:t>
            </a:r>
            <a:r>
              <a:rPr kumimoji="1"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其值取种子点的值</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重复以上程，直至不能生长为止，该区域生成</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简单生长法的相似性准则</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en-US" altLang="zh-CN" sz="2800" i="1" dirty="0">
                <a:latin typeface="Times New Roman" panose="02020603050405020304" pitchFamily="18" charset="0"/>
                <a:ea typeface="宋体" panose="02010600030101010101" pitchFamily="2" charset="-122"/>
                <a:cs typeface="Times New Roman" panose="02020603050405020304" pitchFamily="18" charset="0"/>
                <a:sym typeface="+mn-ea"/>
              </a:rPr>
              <a:t>f</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dirty="0" err="1">
                <a:latin typeface="Times New Roman" panose="02020603050405020304" pitchFamily="18" charset="0"/>
                <a:ea typeface="宋体" panose="02010600030101010101" pitchFamily="2" charset="-122"/>
                <a:cs typeface="Times New Roman" panose="02020603050405020304" pitchFamily="18" charset="0"/>
                <a:sym typeface="+mn-ea"/>
              </a:rPr>
              <a:t>s,t</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为生长点的灰度值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en-US" altLang="zh-CN" sz="2800" i="1" dirty="0">
                <a:latin typeface="Times New Roman" panose="02020603050405020304" pitchFamily="18" charset="0"/>
                <a:ea typeface="宋体" panose="02010600030101010101" pitchFamily="2" charset="-122"/>
                <a:cs typeface="Times New Roman" panose="02020603050405020304" pitchFamily="18" charset="0"/>
                <a:sym typeface="+mn-ea"/>
              </a:rPr>
              <a:t>f</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dirty="0" err="1">
                <a:latin typeface="Times New Roman" panose="02020603050405020304" pitchFamily="18" charset="0"/>
                <a:ea typeface="宋体" panose="02010600030101010101" pitchFamily="2" charset="-122"/>
                <a:cs typeface="Times New Roman" panose="02020603050405020304" pitchFamily="18" charset="0"/>
                <a:sym typeface="+mn-ea"/>
              </a:rPr>
              <a:t>m,n</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为邻域点的灰度值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简单生长法比较依赖种子点的灰度值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Growing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3" name="图片 2">
            <a:extLst>
              <a:ext uri="{FF2B5EF4-FFF2-40B4-BE49-F238E27FC236}">
                <a16:creationId xmlns:a16="http://schemas.microsoft.com/office/drawing/2014/main" id="{87BE8830-B600-403B-A8A1-753782B6F6F4}"/>
              </a:ext>
            </a:extLst>
          </p:cNvPr>
          <p:cNvPicPr>
            <a:picLocks noChangeAspect="1"/>
          </p:cNvPicPr>
          <p:nvPr/>
        </p:nvPicPr>
        <p:blipFill>
          <a:blip r:embed="rId4"/>
          <a:stretch>
            <a:fillRect/>
          </a:stretch>
        </p:blipFill>
        <p:spPr>
          <a:xfrm>
            <a:off x="2491740" y="4002941"/>
            <a:ext cx="4800600" cy="600075"/>
          </a:xfrm>
          <a:prstGeom prst="rect">
            <a:avLst/>
          </a:prstGeom>
        </p:spPr>
      </p:pic>
    </p:spTree>
    <p:extLst>
      <p:ext uri="{BB962C8B-B14F-4D97-AF65-F5344CB8AC3E}">
        <p14:creationId xmlns:p14="http://schemas.microsoft.com/office/powerpoint/2010/main" val="3664607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669520" cy="52135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质心生长法（</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区域</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像素</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接收后的像素点称为生长点重复以上程，直至不能生长为止，该区域生成</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相似性准则</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14:m>
                  <m:oMath xmlns:m="http://schemas.openxmlformats.org/officeDocument/2006/math">
                    <m:acc>
                      <m:accPr>
                        <m:chr m:val="̅"/>
                        <m:ctrlPr>
                          <a:rPr kumimoji="1" lang="en-US" altLang="zh-CN" sz="2800" b="0" i="1" smtClean="0">
                            <a:latin typeface="Cambria Math" panose="02040503050406030204" pitchFamily="18" charset="0"/>
                            <a:cs typeface="Times New Roman" panose="02020603050405020304" pitchFamily="18" charset="0"/>
                            <a:sym typeface="+mn-ea"/>
                          </a:rPr>
                        </m:ctrlPr>
                      </m:acc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𝑠</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𝑡</m:t>
                        </m:r>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m:t>
                        </m:r>
                      </m:e>
                    </m:acc>
                  </m:oMath>
                </a14:m>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为生长区域内所有像素的平均灰度值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en-US" altLang="zh-CN" sz="2800" i="1" dirty="0">
                    <a:latin typeface="Times New Roman" panose="02020603050405020304" pitchFamily="18" charset="0"/>
                    <a:ea typeface="宋体" panose="02010600030101010101" pitchFamily="2" charset="-122"/>
                    <a:cs typeface="Times New Roman" panose="02020603050405020304" pitchFamily="18" charset="0"/>
                    <a:sym typeface="+mn-ea"/>
                  </a:rPr>
                  <a:t>f</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dirty="0" err="1">
                    <a:latin typeface="Times New Roman" panose="02020603050405020304" pitchFamily="18" charset="0"/>
                    <a:ea typeface="宋体" panose="02010600030101010101" pitchFamily="2" charset="-122"/>
                    <a:cs typeface="Times New Roman" panose="02020603050405020304" pitchFamily="18" charset="0"/>
                    <a:sym typeface="+mn-ea"/>
                  </a:rPr>
                  <a:t>m,n</a:t>
                </a:r>
                <a:r>
                  <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为邻域点的灰度值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克服了简单生长法对于种子的依赖</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669520" cy="5213543"/>
              </a:xfrm>
              <a:prstGeom prst="rect">
                <a:avLst/>
              </a:prstGeom>
              <a:blipFill>
                <a:blip r:embed="rId3"/>
                <a:stretch>
                  <a:fillRect l="-1266" t="-1520"/>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Growing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4" name="图片 3">
            <a:extLst>
              <a:ext uri="{FF2B5EF4-FFF2-40B4-BE49-F238E27FC236}">
                <a16:creationId xmlns:a16="http://schemas.microsoft.com/office/drawing/2014/main" id="{A5E0054F-5F87-4EEE-A7F3-2D9B032D0D78}"/>
              </a:ext>
            </a:extLst>
          </p:cNvPr>
          <p:cNvPicPr>
            <a:picLocks noChangeAspect="1"/>
          </p:cNvPicPr>
          <p:nvPr/>
        </p:nvPicPr>
        <p:blipFill>
          <a:blip r:embed="rId5"/>
          <a:stretch>
            <a:fillRect/>
          </a:stretch>
        </p:blipFill>
        <p:spPr>
          <a:xfrm>
            <a:off x="2878772" y="3820608"/>
            <a:ext cx="3851910" cy="728740"/>
          </a:xfrm>
          <a:prstGeom prst="rect">
            <a:avLst/>
          </a:prstGeom>
        </p:spPr>
      </p:pic>
    </p:spTree>
    <p:extLst>
      <p:ext uri="{BB962C8B-B14F-4D97-AF65-F5344CB8AC3E}">
        <p14:creationId xmlns:p14="http://schemas.microsoft.com/office/powerpoint/2010/main" val="191213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997971"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阈值处理</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669520" cy="482574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混和生长法（</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区域</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区域</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接收后的像素点称为生长点</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重复以上程，直至不能生长为止，该区域生成</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相似性准则</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14:m>
                  <m:oMath xmlns:m="http://schemas.openxmlformats.org/officeDocument/2006/math">
                    <m:acc>
                      <m:accPr>
                        <m:chr m:val="̅"/>
                        <m:ctrlPr>
                          <a:rPr kumimoji="1" lang="en-US" altLang="zh-CN" sz="2800" b="0" i="1" smtClean="0">
                            <a:latin typeface="Cambria Math" panose="02040503050406030204" pitchFamily="18" charset="0"/>
                            <a:cs typeface="Times New Roman" panose="02020603050405020304" pitchFamily="18" charset="0"/>
                            <a:sym typeface="+mn-ea"/>
                          </a:rPr>
                        </m:ctrlPr>
                      </m:accPr>
                      <m:e>
                        <m:sSub>
                          <m:sSubPr>
                            <m:ctrlP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e>
                          <m:sub>
                            <m: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t>𝑖</m:t>
                            </m:r>
                          </m:sub>
                        </m:sSub>
                      </m:e>
                    </m:acc>
                    <m:r>
                      <a:rPr kumimoji="1" lang="zh-CN" altLang="en-US" sz="2800" i="1" dirty="0">
                        <a:latin typeface="Cambria Math" panose="02040503050406030204" pitchFamily="18" charset="0"/>
                        <a:ea typeface="Times New Roman" panose="02020503050405090304" charset="0"/>
                        <a:cs typeface="Times New Roman" panose="02020603050405020304" pitchFamily="18" charset="0"/>
                        <a:sym typeface="+mn-ea"/>
                      </a:rPr>
                      <m:t>、</m:t>
                    </m:r>
                    <m:acc>
                      <m:accPr>
                        <m:chr m:val="̅"/>
                        <m:ctrlPr>
                          <a:rPr kumimoji="1" lang="en-US" altLang="zh-CN" sz="2800" i="1">
                            <a:latin typeface="Cambria Math" panose="02040503050406030204" pitchFamily="18" charset="0"/>
                            <a:cs typeface="Times New Roman" panose="02020603050405020304" pitchFamily="18" charset="0"/>
                            <a:sym typeface="+mn-ea"/>
                          </a:rPr>
                        </m:ctrlPr>
                      </m:accPr>
                      <m:e>
                        <m:sSub>
                          <m:sSubPr>
                            <m:ctrlPr>
                              <a:rPr kumimoji="1" lang="en-US" altLang="zh-CN" sz="280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e>
                          <m:sub>
                            <m: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t>𝑗</m:t>
                            </m:r>
                          </m:sub>
                        </m:sSub>
                      </m:e>
                    </m:acc>
                  </m:oMath>
                </a14:m>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分别表示第</a:t>
                </a:r>
                <a:r>
                  <a:rPr kumimoji="1" lang="en-US" altLang="zh-CN" sz="2800" i="1" dirty="0" err="1">
                    <a:latin typeface="Times New Roman" panose="02020603050405020304" pitchFamily="18" charset="0"/>
                    <a:ea typeface="宋体" panose="02010600030101010101" pitchFamily="2" charset="-122"/>
                    <a:cs typeface="Times New Roman" panose="02020603050405020304" pitchFamily="18" charset="0"/>
                    <a:sym typeface="+mn-ea"/>
                  </a:rPr>
                  <a:t>i</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dirty="0">
                    <a:latin typeface="Times New Roman" panose="02020603050405020304" pitchFamily="18" charset="0"/>
                    <a:ea typeface="宋体" panose="02010600030101010101" pitchFamily="2" charset="-122"/>
                    <a:cs typeface="Times New Roman" panose="02020603050405020304" pitchFamily="18" charset="0"/>
                    <a:sym typeface="+mn-ea"/>
                  </a:rPr>
                  <a:t>j</a:t>
                </a: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个生长区域内所有像素的平均灰度值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增强了干扰性</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669520" cy="4825745"/>
              </a:xfrm>
              <a:prstGeom prst="rect">
                <a:avLst/>
              </a:prstGeom>
              <a:blipFill>
                <a:blip r:embed="rId3"/>
                <a:stretch>
                  <a:fillRect l="-1266" t="-1641" b="-214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Growing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3" name="图片 2">
            <a:extLst>
              <a:ext uri="{FF2B5EF4-FFF2-40B4-BE49-F238E27FC236}">
                <a16:creationId xmlns:a16="http://schemas.microsoft.com/office/drawing/2014/main" id="{45EC7744-0ED3-4588-917C-D47D7D26D48C}"/>
              </a:ext>
            </a:extLst>
          </p:cNvPr>
          <p:cNvPicPr>
            <a:picLocks noChangeAspect="1"/>
          </p:cNvPicPr>
          <p:nvPr/>
        </p:nvPicPr>
        <p:blipFill>
          <a:blip r:embed="rId5"/>
          <a:stretch>
            <a:fillRect/>
          </a:stretch>
        </p:blipFill>
        <p:spPr>
          <a:xfrm>
            <a:off x="3057525" y="3804285"/>
            <a:ext cx="3028950" cy="781050"/>
          </a:xfrm>
          <a:prstGeom prst="rect">
            <a:avLst/>
          </a:prstGeom>
        </p:spPr>
      </p:pic>
    </p:spTree>
    <p:extLst>
      <p:ext uri="{BB962C8B-B14F-4D97-AF65-F5344CB8AC3E}">
        <p14:creationId xmlns:p14="http://schemas.microsoft.com/office/powerpoint/2010/main" val="2698265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997974"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区域分离</a:t>
            </a:r>
          </a:p>
        </p:txBody>
      </p:sp>
    </p:spTree>
    <p:extLst>
      <p:ext uri="{BB962C8B-B14F-4D97-AF65-F5344CB8AC3E}">
        <p14:creationId xmlns:p14="http://schemas.microsoft.com/office/powerpoint/2010/main" val="3197796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66952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分裂合并法</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给定一相似准则</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P</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，如果对图像中的任一区域</a:t>
                </a:r>
                <a14:m>
                  <m:oMath xmlns:m="http://schemas.openxmlformats.org/officeDocument/2006/math">
                    <m:sSub>
                      <m:sSubPr>
                        <m:ctrlP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b="0" i="1" dirty="0" err="1" smtClean="0">
                            <a:latin typeface="Cambria Math" panose="02040503050406030204" pitchFamily="18" charset="0"/>
                            <a:ea typeface="Times New Roman" panose="02020503050405090304" charset="0"/>
                            <a:cs typeface="Times New Roman" panose="02020603050405020304" pitchFamily="18" charset="0"/>
                            <a:sym typeface="+mn-ea"/>
                          </a:rPr>
                          <m:t>𝑅</m:t>
                        </m:r>
                      </m:e>
                      <m:sub>
                        <m:r>
                          <a:rPr kumimoji="1" lang="en-US" altLang="zh-CN" sz="2800" b="0" i="1" dirty="0" err="1" smtClean="0">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不满足相似准则</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P</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，则将区域</a:t>
                </a:r>
                <a14:m>
                  <m:oMath xmlns:m="http://schemas.openxmlformats.org/officeDocument/2006/math">
                    <m:sSub>
                      <m:sSubPr>
                        <m:ctrlP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𝑅</m:t>
                        </m:r>
                      </m:e>
                      <m:sub>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等分</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4</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个区域</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若相邻的两个区域的并集满足相似准则</a:t>
                </a:r>
                <a:r>
                  <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rPr>
                  <a:t>P</a:t>
                </a: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，则合并这两个区域</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当无法进一步分裂、合并区域，分割结束。</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669520" cy="3539430"/>
              </a:xfrm>
              <a:prstGeom prst="rect">
                <a:avLst/>
              </a:prstGeom>
              <a:blipFill>
                <a:blip r:embed="rId3"/>
                <a:stretch>
                  <a:fillRect l="-1266" t="-2238" r="-985"/>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a:t>
            </a:r>
            <a:r>
              <a:rPr lang="en-US" altLang="zh-CN" sz="2400" b="1" dirty="0" err="1">
                <a:latin typeface="Times New Roman" panose="02020503050405090304" charset="0"/>
                <a:ea typeface="宋体" panose="02010600030101010101" pitchFamily="2" charset="-122"/>
                <a:cs typeface="Times New Roman" panose="02020503050405090304" charset="0"/>
                <a:sym typeface="+mn-ea"/>
              </a:rPr>
              <a:t>Spliting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区域分离</a:t>
            </a:r>
          </a:p>
        </p:txBody>
      </p:sp>
    </p:spTree>
    <p:extLst>
      <p:ext uri="{BB962C8B-B14F-4D97-AF65-F5344CB8AC3E}">
        <p14:creationId xmlns:p14="http://schemas.microsoft.com/office/powerpoint/2010/main" val="1771798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宋体" panose="02010600030101010101" pitchFamily="2" charset="-122"/>
                <a:cs typeface="Times New Roman" panose="02020603050405020304" pitchFamily="18" charset="0"/>
                <a:sym typeface="+mn-ea"/>
              </a:rPr>
              <a:t>分裂合并法示例</a:t>
            </a:r>
            <a:endParaRPr kumimoji="1" lang="en-US" altLang="zh-CN" sz="28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Region </a:t>
            </a:r>
            <a:r>
              <a:rPr lang="en-US" altLang="zh-CN" sz="2400" b="1" dirty="0" err="1">
                <a:latin typeface="Times New Roman" panose="02020503050405090304" charset="0"/>
                <a:ea typeface="宋体" panose="02010600030101010101" pitchFamily="2" charset="-122"/>
                <a:cs typeface="Times New Roman" panose="02020503050405090304" charset="0"/>
                <a:sym typeface="+mn-ea"/>
              </a:rPr>
              <a:t>Spliting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区域分离</a:t>
            </a:r>
          </a:p>
        </p:txBody>
      </p:sp>
      <p:pic>
        <p:nvPicPr>
          <p:cNvPr id="3" name="图片 2">
            <a:extLst>
              <a:ext uri="{FF2B5EF4-FFF2-40B4-BE49-F238E27FC236}">
                <a16:creationId xmlns:a16="http://schemas.microsoft.com/office/drawing/2014/main" id="{2A27E9DD-3AD0-49B2-9EAC-73DCF9521C85}"/>
              </a:ext>
            </a:extLst>
          </p:cNvPr>
          <p:cNvPicPr>
            <a:picLocks noChangeAspect="1"/>
          </p:cNvPicPr>
          <p:nvPr/>
        </p:nvPicPr>
        <p:blipFill>
          <a:blip r:embed="rId4"/>
          <a:stretch>
            <a:fillRect/>
          </a:stretch>
        </p:blipFill>
        <p:spPr>
          <a:xfrm>
            <a:off x="1105785" y="1968101"/>
            <a:ext cx="7258050" cy="4389519"/>
          </a:xfrm>
          <a:prstGeom prst="rect">
            <a:avLst/>
          </a:prstGeom>
        </p:spPr>
      </p:pic>
      <p:grpSp>
        <p:nvGrpSpPr>
          <p:cNvPr id="14" name="组合 13">
            <a:extLst>
              <a:ext uri="{FF2B5EF4-FFF2-40B4-BE49-F238E27FC236}">
                <a16:creationId xmlns:a16="http://schemas.microsoft.com/office/drawing/2014/main" id="{7858FD1D-A2B6-4141-AEB2-E3F3009BAC2D}"/>
              </a:ext>
            </a:extLst>
          </p:cNvPr>
          <p:cNvGrpSpPr/>
          <p:nvPr/>
        </p:nvGrpSpPr>
        <p:grpSpPr>
          <a:xfrm>
            <a:off x="1360170" y="2032000"/>
            <a:ext cx="1967230" cy="1732280"/>
            <a:chOff x="1360170" y="2032000"/>
            <a:chExt cx="1967230" cy="1732280"/>
          </a:xfrm>
        </p:grpSpPr>
        <p:cxnSp>
          <p:nvCxnSpPr>
            <p:cNvPr id="5" name="直接连接符 4">
              <a:extLst>
                <a:ext uri="{FF2B5EF4-FFF2-40B4-BE49-F238E27FC236}">
                  <a16:creationId xmlns:a16="http://schemas.microsoft.com/office/drawing/2014/main" id="{50A5CE52-24B3-4419-A0DD-4AB174AE8E81}"/>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1D8C0C-C4D5-4D15-AF40-14709616E401}"/>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54EF16E-0D7D-4841-BE58-5B5C0407B19B}"/>
              </a:ext>
            </a:extLst>
          </p:cNvPr>
          <p:cNvGrpSpPr/>
          <p:nvPr/>
        </p:nvGrpSpPr>
        <p:grpSpPr>
          <a:xfrm>
            <a:off x="2343785" y="2025653"/>
            <a:ext cx="983611" cy="866137"/>
            <a:chOff x="1360170" y="2032000"/>
            <a:chExt cx="1967230" cy="1732280"/>
          </a:xfrm>
        </p:grpSpPr>
        <p:cxnSp>
          <p:nvCxnSpPr>
            <p:cNvPr id="21" name="直接连接符 20">
              <a:extLst>
                <a:ext uri="{FF2B5EF4-FFF2-40B4-BE49-F238E27FC236}">
                  <a16:creationId xmlns:a16="http://schemas.microsoft.com/office/drawing/2014/main" id="{5E0F8FB6-9C09-40AD-8950-B291A34FBF92}"/>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6CDCFD-CD77-4F80-91E9-7AE002D9EF09}"/>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A1FB261E-B2FC-4D36-90A6-D1D07E1B7ED9}"/>
              </a:ext>
            </a:extLst>
          </p:cNvPr>
          <p:cNvGrpSpPr/>
          <p:nvPr/>
        </p:nvGrpSpPr>
        <p:grpSpPr>
          <a:xfrm>
            <a:off x="1368641" y="2913741"/>
            <a:ext cx="983611" cy="866137"/>
            <a:chOff x="1360170" y="2032000"/>
            <a:chExt cx="1967230" cy="1732280"/>
          </a:xfrm>
        </p:grpSpPr>
        <p:cxnSp>
          <p:nvCxnSpPr>
            <p:cNvPr id="25" name="直接连接符 24">
              <a:extLst>
                <a:ext uri="{FF2B5EF4-FFF2-40B4-BE49-F238E27FC236}">
                  <a16:creationId xmlns:a16="http://schemas.microsoft.com/office/drawing/2014/main" id="{667B0071-2A84-4CEC-8816-F7989CA5B0ED}"/>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23AC300-6707-4DA9-8EB1-1425FE1D93A4}"/>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7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31085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定义</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通过选取一定的灰度阈值</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，将图像分割成不同区域的处理方法</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Ø"/>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同一区域内的像素灰度值相近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Ø"/>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不同区域（</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目标物</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与</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背景</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之间灰度值又明显差异</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73">
            <a:extLst>
              <a:ext uri="{FF2B5EF4-FFF2-40B4-BE49-F238E27FC236}">
                <a16:creationId xmlns:a16="http://schemas.microsoft.com/office/drawing/2014/main" id="{8A88084F-5638-4F17-80EB-E03B47DB6755}"/>
              </a:ext>
            </a:extLst>
          </p:cNvPr>
          <p:cNvCxnSpPr/>
          <p:nvPr/>
        </p:nvCxnSpPr>
        <p:spPr>
          <a:xfrm>
            <a:off x="394081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DEF6814-1886-4141-8A8F-B5CEBC39782E}"/>
              </a:ext>
            </a:extLst>
          </p:cNvPr>
          <p:cNvPicPr>
            <a:picLocks noChangeAspect="1"/>
          </p:cNvPicPr>
          <p:nvPr/>
        </p:nvPicPr>
        <p:blipFill>
          <a:blip r:embed="rId4"/>
          <a:stretch>
            <a:fillRect/>
          </a:stretch>
        </p:blipFill>
        <p:spPr>
          <a:xfrm>
            <a:off x="434726" y="2387154"/>
            <a:ext cx="3343275" cy="2609850"/>
          </a:xfrm>
          <a:prstGeom prst="rect">
            <a:avLst/>
          </a:prstGeom>
        </p:spPr>
      </p:pic>
      <p:sp>
        <p:nvSpPr>
          <p:cNvPr id="17" name="矩形 16">
            <a:extLst>
              <a:ext uri="{FF2B5EF4-FFF2-40B4-BE49-F238E27FC236}">
                <a16:creationId xmlns:a16="http://schemas.microsoft.com/office/drawing/2014/main" id="{358405BA-4DFB-442B-9747-75EDDD5184FE}"/>
              </a:ext>
            </a:extLst>
          </p:cNvPr>
          <p:cNvSpPr/>
          <p:nvPr/>
        </p:nvSpPr>
        <p:spPr>
          <a:xfrm>
            <a:off x="4195559" y="1660525"/>
            <a:ext cx="4803141" cy="3970318"/>
          </a:xfrm>
          <a:prstGeom prst="rect">
            <a:avLst/>
          </a:prstGeom>
        </p:spPr>
        <p:txBody>
          <a:bodyPr wrap="square">
            <a:spAutoFit/>
          </a:bodyPr>
          <a:lstStyle/>
          <a:p>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单阈值分割</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图像</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f</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x,y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的灰度直方图呈双峰形状时，可通过取单阈值，将图像分割成目标物和背景两类</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9" name="矩形 18">
            <a:extLst>
              <a:ext uri="{FF2B5EF4-FFF2-40B4-BE49-F238E27FC236}">
                <a16:creationId xmlns:a16="http://schemas.microsoft.com/office/drawing/2014/main" id="{83DE7FD9-D07B-47C4-AD2E-8C25438FBB3A}"/>
              </a:ext>
            </a:extLst>
          </p:cNvPr>
          <p:cNvSpPr/>
          <p:nvPr/>
        </p:nvSpPr>
        <p:spPr>
          <a:xfrm>
            <a:off x="502920" y="1501874"/>
            <a:ext cx="4803141" cy="267765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全局阈值处理</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24" name="图片 23">
            <a:extLst>
              <a:ext uri="{FF2B5EF4-FFF2-40B4-BE49-F238E27FC236}">
                <a16:creationId xmlns:a16="http://schemas.microsoft.com/office/drawing/2014/main" id="{CDE61D86-8CA1-47A6-9E31-10D4CBCC2E3F}"/>
              </a:ext>
            </a:extLst>
          </p:cNvPr>
          <p:cNvPicPr>
            <a:picLocks noChangeAspect="1"/>
          </p:cNvPicPr>
          <p:nvPr/>
        </p:nvPicPr>
        <p:blipFill>
          <a:blip r:embed="rId5"/>
          <a:stretch>
            <a:fillRect/>
          </a:stretch>
        </p:blipFill>
        <p:spPr>
          <a:xfrm>
            <a:off x="4561819" y="4550495"/>
            <a:ext cx="4229100" cy="1028700"/>
          </a:xfrm>
          <a:prstGeom prst="rect">
            <a:avLst/>
          </a:prstGeom>
        </p:spPr>
      </p:pic>
    </p:spTree>
    <p:extLst>
      <p:ext uri="{BB962C8B-B14F-4D97-AF65-F5344CB8AC3E}">
        <p14:creationId xmlns:p14="http://schemas.microsoft.com/office/powerpoint/2010/main" val="390317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73">
            <a:extLst>
              <a:ext uri="{FF2B5EF4-FFF2-40B4-BE49-F238E27FC236}">
                <a16:creationId xmlns:a16="http://schemas.microsoft.com/office/drawing/2014/main" id="{8A88084F-5638-4F17-80EB-E03B47DB6755}"/>
              </a:ext>
            </a:extLst>
          </p:cNvPr>
          <p:cNvCxnSpPr/>
          <p:nvPr/>
        </p:nvCxnSpPr>
        <p:spPr>
          <a:xfrm>
            <a:off x="394081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58405BA-4DFB-442B-9747-75EDDD5184FE}"/>
              </a:ext>
            </a:extLst>
          </p:cNvPr>
          <p:cNvSpPr/>
          <p:nvPr/>
        </p:nvSpPr>
        <p:spPr>
          <a:xfrm>
            <a:off x="4195559" y="1489075"/>
            <a:ext cx="4803141" cy="3970318"/>
          </a:xfrm>
          <a:prstGeom prst="rect">
            <a:avLst/>
          </a:prstGeom>
        </p:spPr>
        <p:txBody>
          <a:bodyPr wrap="square">
            <a:spAutoFit/>
          </a:bodyPr>
          <a:lstStyle/>
          <a:p>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三阈值分割</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图像</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f</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x,y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的灰度直方图呈多峰形状时，可通过取多个阈值，将图像分割成背景与多个目标物</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9" name="矩形 18">
            <a:extLst>
              <a:ext uri="{FF2B5EF4-FFF2-40B4-BE49-F238E27FC236}">
                <a16:creationId xmlns:a16="http://schemas.microsoft.com/office/drawing/2014/main" id="{83DE7FD9-D07B-47C4-AD2E-8C25438FBB3A}"/>
              </a:ext>
            </a:extLst>
          </p:cNvPr>
          <p:cNvSpPr/>
          <p:nvPr/>
        </p:nvSpPr>
        <p:spPr>
          <a:xfrm>
            <a:off x="502920" y="1501874"/>
            <a:ext cx="4803141" cy="267765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全局阈值处理</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7" name="图片 6">
            <a:extLst>
              <a:ext uri="{FF2B5EF4-FFF2-40B4-BE49-F238E27FC236}">
                <a16:creationId xmlns:a16="http://schemas.microsoft.com/office/drawing/2014/main" id="{FBA9F992-5EE8-43E7-822B-571B0050BCFD}"/>
              </a:ext>
            </a:extLst>
          </p:cNvPr>
          <p:cNvPicPr>
            <a:picLocks noChangeAspect="1"/>
          </p:cNvPicPr>
          <p:nvPr/>
        </p:nvPicPr>
        <p:blipFill>
          <a:blip r:embed="rId4"/>
          <a:stretch>
            <a:fillRect/>
          </a:stretch>
        </p:blipFill>
        <p:spPr>
          <a:xfrm>
            <a:off x="168964" y="2632709"/>
            <a:ext cx="3613765" cy="2723417"/>
          </a:xfrm>
          <a:prstGeom prst="rect">
            <a:avLst/>
          </a:prstGeom>
        </p:spPr>
      </p:pic>
      <p:pic>
        <p:nvPicPr>
          <p:cNvPr id="10" name="图片 9">
            <a:extLst>
              <a:ext uri="{FF2B5EF4-FFF2-40B4-BE49-F238E27FC236}">
                <a16:creationId xmlns:a16="http://schemas.microsoft.com/office/drawing/2014/main" id="{B20AAA97-78A5-4EF1-B878-8FB0ACEE7FCE}"/>
              </a:ext>
            </a:extLst>
          </p:cNvPr>
          <p:cNvPicPr>
            <a:picLocks noChangeAspect="1"/>
          </p:cNvPicPr>
          <p:nvPr/>
        </p:nvPicPr>
        <p:blipFill>
          <a:blip r:embed="rId5"/>
          <a:stretch>
            <a:fillRect/>
          </a:stretch>
        </p:blipFill>
        <p:spPr>
          <a:xfrm>
            <a:off x="4141603" y="4288399"/>
            <a:ext cx="4746636" cy="1442348"/>
          </a:xfrm>
          <a:prstGeom prst="rect">
            <a:avLst/>
          </a:prstGeom>
        </p:spPr>
      </p:pic>
    </p:spTree>
    <p:extLst>
      <p:ext uri="{BB962C8B-B14F-4D97-AF65-F5344CB8AC3E}">
        <p14:creationId xmlns:p14="http://schemas.microsoft.com/office/powerpoint/2010/main" val="392733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阈值处理示例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FD46B63-BC22-4CA7-BB1D-86EF48847F6B}"/>
              </a:ext>
            </a:extLst>
          </p:cNvPr>
          <p:cNvSpPr txBox="1"/>
          <p:nvPr/>
        </p:nvSpPr>
        <p:spPr>
          <a:xfrm>
            <a:off x="235209" y="2153920"/>
            <a:ext cx="535421" cy="1938992"/>
          </a:xfrm>
          <a:prstGeom prst="rect">
            <a:avLst/>
          </a:prstGeom>
          <a:noFill/>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cs typeface="Times New Roman" panose="02020503050405090304" charset="0"/>
                <a:sym typeface="+mn-ea"/>
              </a:rPr>
              <a:t>单阈值分割</a:t>
            </a:r>
            <a:endParaRPr kumimoji="1" lang="en-US" altLang="zh-CN" sz="2400" b="1" dirty="0">
              <a:latin typeface="微软雅黑" panose="020B0503020204020204" pitchFamily="34" charset="-122"/>
              <a:ea typeface="微软雅黑" panose="020B0503020204020204" pitchFamily="34" charset="-122"/>
              <a:cs typeface="Times New Roman" panose="02020503050405090304" charset="0"/>
              <a:sym typeface="+mn-ea"/>
            </a:endParaRPr>
          </a:p>
        </p:txBody>
      </p:sp>
      <p:pic>
        <p:nvPicPr>
          <p:cNvPr id="14" name="图片 13">
            <a:extLst>
              <a:ext uri="{FF2B5EF4-FFF2-40B4-BE49-F238E27FC236}">
                <a16:creationId xmlns:a16="http://schemas.microsoft.com/office/drawing/2014/main" id="{4AEA569F-DBB1-49EA-9DF6-8FF2115C9D20}"/>
              </a:ext>
            </a:extLst>
          </p:cNvPr>
          <p:cNvPicPr>
            <a:picLocks noChangeAspect="1"/>
          </p:cNvPicPr>
          <p:nvPr/>
        </p:nvPicPr>
        <p:blipFill>
          <a:blip r:embed="rId4"/>
          <a:stretch>
            <a:fillRect/>
          </a:stretch>
        </p:blipFill>
        <p:spPr>
          <a:xfrm>
            <a:off x="924366" y="2104091"/>
            <a:ext cx="7620887" cy="2063750"/>
          </a:xfrm>
          <a:prstGeom prst="rect">
            <a:avLst/>
          </a:prstGeom>
        </p:spPr>
      </p:pic>
    </p:spTree>
    <p:extLst>
      <p:ext uri="{BB962C8B-B14F-4D97-AF65-F5344CB8AC3E}">
        <p14:creationId xmlns:p14="http://schemas.microsoft.com/office/powerpoint/2010/main" val="3467750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阈值处理示例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Thresholding</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FD46B63-BC22-4CA7-BB1D-86EF48847F6B}"/>
              </a:ext>
            </a:extLst>
          </p:cNvPr>
          <p:cNvSpPr txBox="1"/>
          <p:nvPr/>
        </p:nvSpPr>
        <p:spPr>
          <a:xfrm>
            <a:off x="-20879" y="2253686"/>
            <a:ext cx="638701" cy="1938992"/>
          </a:xfrm>
          <a:prstGeom prst="rect">
            <a:avLst/>
          </a:prstGeom>
          <a:noFill/>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cs typeface="Times New Roman" panose="02020503050405090304" charset="0"/>
                <a:sym typeface="+mn-ea"/>
              </a:rPr>
              <a:t>多阈值分割</a:t>
            </a:r>
            <a:endParaRPr kumimoji="1" lang="en-US" altLang="zh-CN" sz="2400" b="1" dirty="0">
              <a:latin typeface="微软雅黑" panose="020B0503020204020204" pitchFamily="34" charset="-122"/>
              <a:ea typeface="微软雅黑" panose="020B0503020204020204" pitchFamily="34" charset="-122"/>
              <a:cs typeface="Times New Roman" panose="02020503050405090304" charset="0"/>
              <a:sym typeface="+mn-ea"/>
            </a:endParaRPr>
          </a:p>
        </p:txBody>
      </p:sp>
      <p:pic>
        <p:nvPicPr>
          <p:cNvPr id="4" name="图片 3">
            <a:extLst>
              <a:ext uri="{FF2B5EF4-FFF2-40B4-BE49-F238E27FC236}">
                <a16:creationId xmlns:a16="http://schemas.microsoft.com/office/drawing/2014/main" id="{F30BC570-38F3-4617-9AD7-B479A61752A0}"/>
              </a:ext>
            </a:extLst>
          </p:cNvPr>
          <p:cNvPicPr>
            <a:picLocks noChangeAspect="1"/>
          </p:cNvPicPr>
          <p:nvPr/>
        </p:nvPicPr>
        <p:blipFill>
          <a:blip r:embed="rId4"/>
          <a:stretch>
            <a:fillRect/>
          </a:stretch>
        </p:blipFill>
        <p:spPr>
          <a:xfrm>
            <a:off x="608936" y="2153920"/>
            <a:ext cx="8469520" cy="2117380"/>
          </a:xfrm>
          <a:prstGeom prst="rect">
            <a:avLst/>
          </a:prstGeom>
        </p:spPr>
      </p:pic>
      <p:pic>
        <p:nvPicPr>
          <p:cNvPr id="10" name="图片 9">
            <a:extLst>
              <a:ext uri="{FF2B5EF4-FFF2-40B4-BE49-F238E27FC236}">
                <a16:creationId xmlns:a16="http://schemas.microsoft.com/office/drawing/2014/main" id="{719DAD26-6D11-E72E-0201-D21AAA7C7109}"/>
              </a:ext>
            </a:extLst>
          </p:cNvPr>
          <p:cNvPicPr>
            <a:picLocks noChangeAspect="1"/>
          </p:cNvPicPr>
          <p:nvPr/>
        </p:nvPicPr>
        <p:blipFill>
          <a:blip r:embed="rId5"/>
          <a:stretch>
            <a:fillRect/>
          </a:stretch>
        </p:blipFill>
        <p:spPr>
          <a:xfrm>
            <a:off x="510731" y="4325689"/>
            <a:ext cx="2154364" cy="2382381"/>
          </a:xfrm>
          <a:prstGeom prst="rect">
            <a:avLst/>
          </a:prstGeom>
        </p:spPr>
      </p:pic>
      <p:pic>
        <p:nvPicPr>
          <p:cNvPr id="14" name="图片 13">
            <a:extLst>
              <a:ext uri="{FF2B5EF4-FFF2-40B4-BE49-F238E27FC236}">
                <a16:creationId xmlns:a16="http://schemas.microsoft.com/office/drawing/2014/main" id="{2F11F684-E906-09F6-6424-B548F167F1FD}"/>
              </a:ext>
            </a:extLst>
          </p:cNvPr>
          <p:cNvPicPr>
            <a:picLocks noChangeAspect="1"/>
          </p:cNvPicPr>
          <p:nvPr/>
        </p:nvPicPr>
        <p:blipFill>
          <a:blip r:embed="rId6"/>
          <a:stretch>
            <a:fillRect/>
          </a:stretch>
        </p:blipFill>
        <p:spPr>
          <a:xfrm>
            <a:off x="6576608" y="4343675"/>
            <a:ext cx="2268920" cy="2324259"/>
          </a:xfrm>
          <a:prstGeom prst="rect">
            <a:avLst/>
          </a:prstGeom>
        </p:spPr>
      </p:pic>
      <p:pic>
        <p:nvPicPr>
          <p:cNvPr id="16" name="图片 15">
            <a:extLst>
              <a:ext uri="{FF2B5EF4-FFF2-40B4-BE49-F238E27FC236}">
                <a16:creationId xmlns:a16="http://schemas.microsoft.com/office/drawing/2014/main" id="{A2884AA9-12B5-1D48-7728-B1F07BCCAD4A}"/>
              </a:ext>
            </a:extLst>
          </p:cNvPr>
          <p:cNvPicPr>
            <a:picLocks noChangeAspect="1"/>
          </p:cNvPicPr>
          <p:nvPr/>
        </p:nvPicPr>
        <p:blipFill>
          <a:blip r:embed="rId7"/>
          <a:stretch>
            <a:fillRect/>
          </a:stretch>
        </p:blipFill>
        <p:spPr>
          <a:xfrm>
            <a:off x="3569479" y="4366346"/>
            <a:ext cx="2102745" cy="2491654"/>
          </a:xfrm>
          <a:prstGeom prst="rect">
            <a:avLst/>
          </a:prstGeom>
        </p:spPr>
      </p:pic>
    </p:spTree>
    <p:extLst>
      <p:ext uri="{BB962C8B-B14F-4D97-AF65-F5344CB8AC3E}">
        <p14:creationId xmlns:p14="http://schemas.microsoft.com/office/powerpoint/2010/main" val="174300666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1061</TotalTime>
  <Words>2205</Words>
  <Application>Microsoft Office PowerPoint</Application>
  <PresentationFormat>全屏显示(4:3)</PresentationFormat>
  <Paragraphs>420</Paragraphs>
  <Slides>43</Slides>
  <Notes>43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等线</vt:lpstr>
      <vt:lpstr>SimHei</vt:lpstr>
      <vt:lpstr>华光标题宋_CNKI</vt:lpstr>
      <vt:lpstr>宋体</vt:lpstr>
      <vt:lpstr>微软雅黑</vt:lpstr>
      <vt:lpstr>Arial</vt:lpstr>
      <vt:lpstr>Calibri</vt:lpstr>
      <vt:lpstr>Calibri Light</vt:lpstr>
      <vt:lpstr>Cambria Math</vt:lpstr>
      <vt:lpstr>Times New Roman</vt:lpstr>
      <vt:lpstr>Wingdings</vt:lpstr>
      <vt:lpstr>Office 主题​​</vt:lpstr>
      <vt:lpstr>数字图像处理</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Yaoh Liu</cp:lastModifiedBy>
  <cp:revision>1429</cp:revision>
  <dcterms:created xsi:type="dcterms:W3CDTF">2021-05-12T17:40:49Z</dcterms:created>
  <dcterms:modified xsi:type="dcterms:W3CDTF">2024-07-16T13:19:13Z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